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9" r:id="rId3"/>
    <p:sldId id="260" r:id="rId4"/>
    <p:sldId id="283" r:id="rId5"/>
    <p:sldId id="285" r:id="rId6"/>
    <p:sldId id="284" r:id="rId7"/>
    <p:sldId id="286" r:id="rId8"/>
    <p:sldId id="294" r:id="rId10"/>
    <p:sldId id="295" r:id="rId11"/>
    <p:sldId id="287" r:id="rId12"/>
    <p:sldId id="289" r:id="rId13"/>
    <p:sldId id="288" r:id="rId14"/>
    <p:sldId id="290" r:id="rId15"/>
    <p:sldId id="291" r:id="rId16"/>
    <p:sldId id="292" r:id="rId17"/>
    <p:sldId id="293" r:id="rId18"/>
    <p:sldId id="296" r:id="rId19"/>
    <p:sldId id="297" r:id="rId20"/>
    <p:sldId id="298" r:id="rId21"/>
    <p:sldId id="280"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4E5B"/>
    <a:srgbClr val="2639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9"/>
  </p:normalViewPr>
  <p:slideViewPr>
    <p:cSldViewPr snapToGrid="0" snapToObjects="1">
      <p:cViewPr varScale="1">
        <p:scale>
          <a:sx n="74" d="100"/>
          <a:sy n="74" d="100"/>
        </p:scale>
        <p:origin x="57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p>
      </c:txPr>
    </c:title>
    <c:autoTitleDeleted val="0"/>
    <c:plotArea>
      <c:layout>
        <c:manualLayout>
          <c:layoutTarget val="inner"/>
          <c:xMode val="edge"/>
          <c:yMode val="edge"/>
          <c:x val="0.02990625"/>
          <c:y val="0.0167109364720142"/>
          <c:w val="0.94509375"/>
          <c:h val="0.762654726706771"/>
        </c:manualLayout>
      </c:layout>
      <c:barChart>
        <c:barDir val="col"/>
        <c:grouping val="clustered"/>
        <c:varyColors val="0"/>
        <c:ser>
          <c:idx val="0"/>
          <c:order val="0"/>
          <c:tx>
            <c:strRef>
              <c:f>Sheet1!$B$1</c:f>
              <c:strCache>
                <c:ptCount val="1"/>
                <c:pt idx="0">
                  <c:v>1个月</c:v>
                </c:pt>
              </c:strCache>
            </c:strRef>
          </c:tx>
          <c:spPr>
            <a:solidFill>
              <a:schemeClr val="accent1"/>
            </a:solidFill>
            <a:ln>
              <a:noFill/>
            </a:ln>
            <a:effectLst/>
          </c:spPr>
          <c:invertIfNegative val="0"/>
          <c:dLbls>
            <c:delete val="1"/>
          </c:dLbls>
          <c:cat>
            <c:strRef>
              <c:f>Sheet1!$A$2:$A$5</c:f>
              <c:strCache>
                <c:ptCount val="3"/>
                <c:pt idx="0">
                  <c:v>网站流量</c:v>
                </c:pt>
                <c:pt idx="1">
                  <c:v>网站权重</c:v>
                </c:pt>
                <c:pt idx="2">
                  <c:v>网站收录</c:v>
                </c:pt>
              </c:strCache>
            </c:strRef>
          </c:cat>
          <c:val>
            <c:numRef>
              <c:f>Sheet1!$B$2:$B$5</c:f>
              <c:numCache>
                <c:formatCode>General</c:formatCode>
                <c:ptCount val="4"/>
                <c:pt idx="0">
                  <c:v>1</c:v>
                </c:pt>
                <c:pt idx="1">
                  <c:v>0</c:v>
                </c:pt>
                <c:pt idx="2">
                  <c:v>0</c:v>
                </c:pt>
              </c:numCache>
            </c:numRef>
          </c:val>
        </c:ser>
        <c:ser>
          <c:idx val="1"/>
          <c:order val="1"/>
          <c:tx>
            <c:strRef>
              <c:f>Sheet1!$C$1</c:f>
              <c:strCache>
                <c:ptCount val="1"/>
                <c:pt idx="0">
                  <c:v>2个月</c:v>
                </c:pt>
              </c:strCache>
            </c:strRef>
          </c:tx>
          <c:spPr>
            <a:solidFill>
              <a:schemeClr val="accent2"/>
            </a:solidFill>
            <a:ln>
              <a:noFill/>
            </a:ln>
            <a:effectLst/>
          </c:spPr>
          <c:invertIfNegative val="0"/>
          <c:dLbls>
            <c:delete val="1"/>
          </c:dLbls>
          <c:cat>
            <c:strRef>
              <c:f>Sheet1!$A$2:$A$5</c:f>
              <c:strCache>
                <c:ptCount val="3"/>
                <c:pt idx="0">
                  <c:v>网站流量</c:v>
                </c:pt>
                <c:pt idx="1">
                  <c:v>网站权重</c:v>
                </c:pt>
                <c:pt idx="2">
                  <c:v>网站收录</c:v>
                </c:pt>
              </c:strCache>
            </c:strRef>
          </c:cat>
          <c:val>
            <c:numRef>
              <c:f>Sheet1!$C$2:$C$5</c:f>
              <c:numCache>
                <c:formatCode>General</c:formatCode>
                <c:ptCount val="4"/>
                <c:pt idx="0">
                  <c:v>1.5</c:v>
                </c:pt>
                <c:pt idx="1">
                  <c:v>1</c:v>
                </c:pt>
                <c:pt idx="2">
                  <c:v>1</c:v>
                </c:pt>
              </c:numCache>
            </c:numRef>
          </c:val>
        </c:ser>
        <c:ser>
          <c:idx val="2"/>
          <c:order val="2"/>
          <c:tx>
            <c:strRef>
              <c:f>Sheet1!$D$1</c:f>
              <c:strCache>
                <c:ptCount val="1"/>
                <c:pt idx="0">
                  <c:v>3个月</c:v>
                </c:pt>
              </c:strCache>
            </c:strRef>
          </c:tx>
          <c:spPr>
            <a:solidFill>
              <a:schemeClr val="accent3"/>
            </a:solidFill>
            <a:ln>
              <a:noFill/>
            </a:ln>
            <a:effectLst/>
          </c:spPr>
          <c:invertIfNegative val="0"/>
          <c:dLbls>
            <c:delete val="1"/>
          </c:dLbls>
          <c:cat>
            <c:strRef>
              <c:f>Sheet1!$A$2:$A$5</c:f>
              <c:strCache>
                <c:ptCount val="3"/>
                <c:pt idx="0">
                  <c:v>网站流量</c:v>
                </c:pt>
                <c:pt idx="1">
                  <c:v>网站权重</c:v>
                </c:pt>
                <c:pt idx="2">
                  <c:v>网站收录</c:v>
                </c:pt>
              </c:strCache>
            </c:strRef>
          </c:cat>
          <c:val>
            <c:numRef>
              <c:f>Sheet1!$D$2:$D$5</c:f>
              <c:numCache>
                <c:formatCode>General</c:formatCode>
                <c:ptCount val="4"/>
                <c:pt idx="0">
                  <c:v>2</c:v>
                </c:pt>
                <c:pt idx="1">
                  <c:v>1</c:v>
                </c:pt>
                <c:pt idx="2">
                  <c:v>1</c:v>
                </c:pt>
              </c:numCache>
            </c:numRef>
          </c:val>
        </c:ser>
        <c:dLbls>
          <c:showLegendKey val="0"/>
          <c:showVal val="0"/>
          <c:showCatName val="0"/>
          <c:showSerName val="0"/>
          <c:showPercent val="0"/>
          <c:showBubbleSize val="0"/>
        </c:dLbls>
        <c:gapWidth val="219"/>
        <c:overlap val="-27"/>
        <c:axId val="-54017632"/>
        <c:axId val="-54018720"/>
      </c:barChart>
      <c:catAx>
        <c:axId val="-54017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4018720"/>
        <c:crosses val="autoZero"/>
        <c:auto val="1"/>
        <c:lblAlgn val="ctr"/>
        <c:lblOffset val="100"/>
        <c:noMultiLvlLbl val="0"/>
      </c:catAx>
      <c:valAx>
        <c:axId val="-54018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54017632"/>
        <c:crosses val="autoZero"/>
        <c:crossBetween val="between"/>
      </c:valAx>
      <c:spPr>
        <a:noFill/>
        <a:ln>
          <a:noFill/>
        </a:ln>
        <a:effectLst/>
      </c:spPr>
    </c:plotArea>
    <c:legend>
      <c:legendPos val="b"/>
      <c:layout>
        <c:manualLayout>
          <c:xMode val="edge"/>
          <c:yMode val="edge"/>
          <c:x val="0.377912032480315"/>
          <c:y val="0.887224846996503"/>
          <c:w val="0.24417593503937"/>
          <c:h val="0.063556406031225"/>
        </c:manualLayout>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0D658-CFAC-4715-AE9F-3521DA6388E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9CC51-3A18-40DD-9BED-A5419B7529C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699CC51-3A18-40DD-9BED-A5419B7529C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fficeplus.cn/"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bg>
      <p:bgPr>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组 8"/>
          <p:cNvGrpSpPr/>
          <p:nvPr userDrawn="1"/>
        </p:nvGrpSpPr>
        <p:grpSpPr>
          <a:xfrm rot="20488272">
            <a:off x="584995" y="1630263"/>
            <a:ext cx="1966908" cy="3041080"/>
            <a:chOff x="6257925" y="-9525"/>
            <a:chExt cx="1514475" cy="2341563"/>
          </a:xfrm>
          <a:solidFill>
            <a:srgbClr val="3D4E5B"/>
          </a:solidFill>
        </p:grpSpPr>
        <p:sp>
          <p:nvSpPr>
            <p:cNvPr id="10" name="Freeform 12"/>
            <p:cNvSpPr/>
            <p:nvPr/>
          </p:nvSpPr>
          <p:spPr bwMode="auto">
            <a:xfrm>
              <a:off x="6551613" y="-9525"/>
              <a:ext cx="484188" cy="327025"/>
            </a:xfrm>
            <a:custGeom>
              <a:avLst/>
              <a:gdLst>
                <a:gd name="T0" fmla="*/ 25 w 652"/>
                <a:gd name="T1" fmla="*/ 406 h 440"/>
                <a:gd name="T2" fmla="*/ 25 w 652"/>
                <a:gd name="T3" fmla="*/ 406 h 440"/>
                <a:gd name="T4" fmla="*/ 98 w 652"/>
                <a:gd name="T5" fmla="*/ 425 h 440"/>
                <a:gd name="T6" fmla="*/ 618 w 652"/>
                <a:gd name="T7" fmla="*/ 125 h 440"/>
                <a:gd name="T8" fmla="*/ 637 w 652"/>
                <a:gd name="T9" fmla="*/ 52 h 440"/>
                <a:gd name="T10" fmla="*/ 626 w 652"/>
                <a:gd name="T11" fmla="*/ 33 h 440"/>
                <a:gd name="T12" fmla="*/ 554 w 652"/>
                <a:gd name="T13" fmla="*/ 14 h 440"/>
                <a:gd name="T14" fmla="*/ 34 w 652"/>
                <a:gd name="T15" fmla="*/ 314 h 440"/>
                <a:gd name="T16" fmla="*/ 14 w 652"/>
                <a:gd name="T17" fmla="*/ 386 h 440"/>
                <a:gd name="T18" fmla="*/ 25 w 652"/>
                <a:gd name="T19" fmla="*/ 406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2" h="440">
                  <a:moveTo>
                    <a:pt x="25" y="406"/>
                  </a:moveTo>
                  <a:lnTo>
                    <a:pt x="25" y="406"/>
                  </a:lnTo>
                  <a:cubicBezTo>
                    <a:pt x="40" y="431"/>
                    <a:pt x="73" y="440"/>
                    <a:pt x="98" y="425"/>
                  </a:cubicBezTo>
                  <a:lnTo>
                    <a:pt x="618" y="125"/>
                  </a:lnTo>
                  <a:cubicBezTo>
                    <a:pt x="643" y="111"/>
                    <a:pt x="652" y="78"/>
                    <a:pt x="637" y="52"/>
                  </a:cubicBezTo>
                  <a:lnTo>
                    <a:pt x="626" y="33"/>
                  </a:lnTo>
                  <a:cubicBezTo>
                    <a:pt x="612" y="9"/>
                    <a:pt x="579" y="0"/>
                    <a:pt x="554" y="14"/>
                  </a:cubicBezTo>
                  <a:lnTo>
                    <a:pt x="34" y="314"/>
                  </a:lnTo>
                  <a:cubicBezTo>
                    <a:pt x="8" y="328"/>
                    <a:pt x="0" y="361"/>
                    <a:pt x="14" y="386"/>
                  </a:cubicBezTo>
                  <a:lnTo>
                    <a:pt x="25" y="406"/>
                  </a:ln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sp>
          <p:nvSpPr>
            <p:cNvPr id="11" name="Freeform 13"/>
            <p:cNvSpPr>
              <a:spLocks noEditPoints="1"/>
            </p:cNvSpPr>
            <p:nvPr/>
          </p:nvSpPr>
          <p:spPr bwMode="auto">
            <a:xfrm>
              <a:off x="6257925" y="53975"/>
              <a:ext cx="1339850" cy="2278063"/>
            </a:xfrm>
            <a:custGeom>
              <a:avLst/>
              <a:gdLst>
                <a:gd name="T0" fmla="*/ 404 w 1804"/>
                <a:gd name="T1" fmla="*/ 2367 h 3072"/>
                <a:gd name="T2" fmla="*/ 404 w 1804"/>
                <a:gd name="T3" fmla="*/ 2367 h 3072"/>
                <a:gd name="T4" fmla="*/ 550 w 1804"/>
                <a:gd name="T5" fmla="*/ 2513 h 3072"/>
                <a:gd name="T6" fmla="*/ 404 w 1804"/>
                <a:gd name="T7" fmla="*/ 2659 h 3072"/>
                <a:gd name="T8" fmla="*/ 259 w 1804"/>
                <a:gd name="T9" fmla="*/ 2513 h 3072"/>
                <a:gd name="T10" fmla="*/ 404 w 1804"/>
                <a:gd name="T11" fmla="*/ 2367 h 3072"/>
                <a:gd name="T12" fmla="*/ 1679 w 1804"/>
                <a:gd name="T13" fmla="*/ 2747 h 3072"/>
                <a:gd name="T14" fmla="*/ 1679 w 1804"/>
                <a:gd name="T15" fmla="*/ 2747 h 3072"/>
                <a:gd name="T16" fmla="*/ 871 w 1804"/>
                <a:gd name="T17" fmla="*/ 2747 h 3072"/>
                <a:gd name="T18" fmla="*/ 762 w 1804"/>
                <a:gd name="T19" fmla="*/ 2347 h 3072"/>
                <a:gd name="T20" fmla="*/ 313 w 1804"/>
                <a:gd name="T21" fmla="*/ 2058 h 3072"/>
                <a:gd name="T22" fmla="*/ 819 w 1804"/>
                <a:gd name="T23" fmla="*/ 905 h 3072"/>
                <a:gd name="T24" fmla="*/ 1178 w 1804"/>
                <a:gd name="T25" fmla="*/ 1526 h 3072"/>
                <a:gd name="T26" fmla="*/ 1163 w 1804"/>
                <a:gd name="T27" fmla="*/ 1535 h 3072"/>
                <a:gd name="T28" fmla="*/ 1143 w 1804"/>
                <a:gd name="T29" fmla="*/ 1608 h 3072"/>
                <a:gd name="T30" fmla="*/ 1216 w 1804"/>
                <a:gd name="T31" fmla="*/ 1627 h 3072"/>
                <a:gd name="T32" fmla="*/ 1282 w 1804"/>
                <a:gd name="T33" fmla="*/ 1589 h 3072"/>
                <a:gd name="T34" fmla="*/ 1442 w 1804"/>
                <a:gd name="T35" fmla="*/ 1646 h 3072"/>
                <a:gd name="T36" fmla="*/ 1673 w 1804"/>
                <a:gd name="T37" fmla="*/ 1513 h 3072"/>
                <a:gd name="T38" fmla="*/ 1703 w 1804"/>
                <a:gd name="T39" fmla="*/ 1346 h 3072"/>
                <a:gd name="T40" fmla="*/ 1769 w 1804"/>
                <a:gd name="T41" fmla="*/ 1308 h 3072"/>
                <a:gd name="T42" fmla="*/ 1789 w 1804"/>
                <a:gd name="T43" fmla="*/ 1235 h 3072"/>
                <a:gd name="T44" fmla="*/ 1716 w 1804"/>
                <a:gd name="T45" fmla="*/ 1215 h 3072"/>
                <a:gd name="T46" fmla="*/ 1701 w 1804"/>
                <a:gd name="T47" fmla="*/ 1224 h 3072"/>
                <a:gd name="T48" fmla="*/ 1145 w 1804"/>
                <a:gd name="T49" fmla="*/ 261 h 3072"/>
                <a:gd name="T50" fmla="*/ 1260 w 1804"/>
                <a:gd name="T51" fmla="*/ 195 h 3072"/>
                <a:gd name="T52" fmla="*/ 1280 w 1804"/>
                <a:gd name="T53" fmla="*/ 122 h 3072"/>
                <a:gd name="T54" fmla="*/ 1229 w 1804"/>
                <a:gd name="T55" fmla="*/ 34 h 3072"/>
                <a:gd name="T56" fmla="*/ 1156 w 1804"/>
                <a:gd name="T57" fmla="*/ 15 h 3072"/>
                <a:gd name="T58" fmla="*/ 403 w 1804"/>
                <a:gd name="T59" fmla="*/ 450 h 3072"/>
                <a:gd name="T60" fmla="*/ 383 w 1804"/>
                <a:gd name="T61" fmla="*/ 522 h 3072"/>
                <a:gd name="T62" fmla="*/ 434 w 1804"/>
                <a:gd name="T63" fmla="*/ 610 h 3072"/>
                <a:gd name="T64" fmla="*/ 507 w 1804"/>
                <a:gd name="T65" fmla="*/ 630 h 3072"/>
                <a:gd name="T66" fmla="*/ 622 w 1804"/>
                <a:gd name="T67" fmla="*/ 564 h 3072"/>
                <a:gd name="T68" fmla="*/ 711 w 1804"/>
                <a:gd name="T69" fmla="*/ 718 h 3072"/>
                <a:gd name="T70" fmla="*/ 29 w 1804"/>
                <a:gd name="T71" fmla="*/ 2058 h 3072"/>
                <a:gd name="T72" fmla="*/ 29 w 1804"/>
                <a:gd name="T73" fmla="*/ 2801 h 3072"/>
                <a:gd name="T74" fmla="*/ 29 w 1804"/>
                <a:gd name="T75" fmla="*/ 2952 h 3072"/>
                <a:gd name="T76" fmla="*/ 29 w 1804"/>
                <a:gd name="T77" fmla="*/ 3018 h 3072"/>
                <a:gd name="T78" fmla="*/ 82 w 1804"/>
                <a:gd name="T79" fmla="*/ 3072 h 3072"/>
                <a:gd name="T80" fmla="*/ 1679 w 1804"/>
                <a:gd name="T81" fmla="*/ 3072 h 3072"/>
                <a:gd name="T82" fmla="*/ 1732 w 1804"/>
                <a:gd name="T83" fmla="*/ 3018 h 3072"/>
                <a:gd name="T84" fmla="*/ 1732 w 1804"/>
                <a:gd name="T85" fmla="*/ 2801 h 3072"/>
                <a:gd name="T86" fmla="*/ 1679 w 1804"/>
                <a:gd name="T87" fmla="*/ 2747 h 3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04" h="3072">
                  <a:moveTo>
                    <a:pt x="404" y="2367"/>
                  </a:moveTo>
                  <a:lnTo>
                    <a:pt x="404" y="2367"/>
                  </a:lnTo>
                  <a:cubicBezTo>
                    <a:pt x="485" y="2367"/>
                    <a:pt x="550" y="2432"/>
                    <a:pt x="550" y="2513"/>
                  </a:cubicBezTo>
                  <a:cubicBezTo>
                    <a:pt x="550" y="2593"/>
                    <a:pt x="485" y="2659"/>
                    <a:pt x="404" y="2659"/>
                  </a:cubicBezTo>
                  <a:cubicBezTo>
                    <a:pt x="324" y="2659"/>
                    <a:pt x="259" y="2593"/>
                    <a:pt x="259" y="2513"/>
                  </a:cubicBezTo>
                  <a:cubicBezTo>
                    <a:pt x="259" y="2432"/>
                    <a:pt x="324" y="2367"/>
                    <a:pt x="404" y="2367"/>
                  </a:cubicBezTo>
                  <a:close/>
                  <a:moveTo>
                    <a:pt x="1679" y="2747"/>
                  </a:moveTo>
                  <a:lnTo>
                    <a:pt x="1679" y="2747"/>
                  </a:lnTo>
                  <a:lnTo>
                    <a:pt x="871" y="2747"/>
                  </a:lnTo>
                  <a:cubicBezTo>
                    <a:pt x="872" y="2652"/>
                    <a:pt x="854" y="2509"/>
                    <a:pt x="762" y="2347"/>
                  </a:cubicBezTo>
                  <a:cubicBezTo>
                    <a:pt x="598" y="2058"/>
                    <a:pt x="313" y="2058"/>
                    <a:pt x="313" y="2058"/>
                  </a:cubicBezTo>
                  <a:cubicBezTo>
                    <a:pt x="349" y="1207"/>
                    <a:pt x="743" y="947"/>
                    <a:pt x="819" y="905"/>
                  </a:cubicBezTo>
                  <a:lnTo>
                    <a:pt x="1178" y="1526"/>
                  </a:lnTo>
                  <a:lnTo>
                    <a:pt x="1163" y="1535"/>
                  </a:lnTo>
                  <a:cubicBezTo>
                    <a:pt x="1137" y="1550"/>
                    <a:pt x="1128" y="1582"/>
                    <a:pt x="1143" y="1608"/>
                  </a:cubicBezTo>
                  <a:cubicBezTo>
                    <a:pt x="1158" y="1633"/>
                    <a:pt x="1191" y="1642"/>
                    <a:pt x="1216" y="1627"/>
                  </a:cubicBezTo>
                  <a:lnTo>
                    <a:pt x="1282" y="1589"/>
                  </a:lnTo>
                  <a:lnTo>
                    <a:pt x="1442" y="1646"/>
                  </a:lnTo>
                  <a:lnTo>
                    <a:pt x="1673" y="1513"/>
                  </a:lnTo>
                  <a:lnTo>
                    <a:pt x="1703" y="1346"/>
                  </a:lnTo>
                  <a:lnTo>
                    <a:pt x="1769" y="1308"/>
                  </a:lnTo>
                  <a:cubicBezTo>
                    <a:pt x="1795" y="1293"/>
                    <a:pt x="1804" y="1260"/>
                    <a:pt x="1789" y="1235"/>
                  </a:cubicBezTo>
                  <a:cubicBezTo>
                    <a:pt x="1774" y="1210"/>
                    <a:pt x="1741" y="1201"/>
                    <a:pt x="1716" y="1215"/>
                  </a:cubicBezTo>
                  <a:lnTo>
                    <a:pt x="1701" y="1224"/>
                  </a:lnTo>
                  <a:lnTo>
                    <a:pt x="1145" y="261"/>
                  </a:lnTo>
                  <a:lnTo>
                    <a:pt x="1260" y="195"/>
                  </a:lnTo>
                  <a:cubicBezTo>
                    <a:pt x="1286" y="180"/>
                    <a:pt x="1294" y="148"/>
                    <a:pt x="1280" y="122"/>
                  </a:cubicBezTo>
                  <a:lnTo>
                    <a:pt x="1229" y="34"/>
                  </a:lnTo>
                  <a:cubicBezTo>
                    <a:pt x="1214" y="9"/>
                    <a:pt x="1181" y="0"/>
                    <a:pt x="1156" y="15"/>
                  </a:cubicBezTo>
                  <a:lnTo>
                    <a:pt x="403" y="450"/>
                  </a:lnTo>
                  <a:cubicBezTo>
                    <a:pt x="377" y="464"/>
                    <a:pt x="368" y="497"/>
                    <a:pt x="383" y="522"/>
                  </a:cubicBezTo>
                  <a:lnTo>
                    <a:pt x="434" y="610"/>
                  </a:lnTo>
                  <a:cubicBezTo>
                    <a:pt x="449" y="636"/>
                    <a:pt x="481" y="645"/>
                    <a:pt x="507" y="630"/>
                  </a:cubicBezTo>
                  <a:lnTo>
                    <a:pt x="622" y="564"/>
                  </a:lnTo>
                  <a:lnTo>
                    <a:pt x="711" y="718"/>
                  </a:lnTo>
                  <a:cubicBezTo>
                    <a:pt x="0" y="1092"/>
                    <a:pt x="29" y="2058"/>
                    <a:pt x="29" y="2058"/>
                  </a:cubicBezTo>
                  <a:lnTo>
                    <a:pt x="29" y="2801"/>
                  </a:lnTo>
                  <a:lnTo>
                    <a:pt x="29" y="2952"/>
                  </a:lnTo>
                  <a:lnTo>
                    <a:pt x="29" y="3018"/>
                  </a:lnTo>
                  <a:cubicBezTo>
                    <a:pt x="29" y="3048"/>
                    <a:pt x="53" y="3072"/>
                    <a:pt x="82" y="3072"/>
                  </a:cubicBezTo>
                  <a:lnTo>
                    <a:pt x="1679" y="3072"/>
                  </a:lnTo>
                  <a:cubicBezTo>
                    <a:pt x="1708" y="3072"/>
                    <a:pt x="1732" y="3048"/>
                    <a:pt x="1732" y="3018"/>
                  </a:cubicBezTo>
                  <a:lnTo>
                    <a:pt x="1732" y="2801"/>
                  </a:lnTo>
                  <a:cubicBezTo>
                    <a:pt x="1732" y="2771"/>
                    <a:pt x="1708" y="2747"/>
                    <a:pt x="1679" y="2747"/>
                  </a:cubicBez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sp>
          <p:nvSpPr>
            <p:cNvPr id="12" name="Freeform 14"/>
            <p:cNvSpPr/>
            <p:nvPr/>
          </p:nvSpPr>
          <p:spPr bwMode="auto">
            <a:xfrm>
              <a:off x="7080250" y="1238250"/>
              <a:ext cx="692150" cy="438150"/>
            </a:xfrm>
            <a:custGeom>
              <a:avLst/>
              <a:gdLst>
                <a:gd name="T0" fmla="*/ 916 w 931"/>
                <a:gd name="T1" fmla="*/ 35 h 589"/>
                <a:gd name="T2" fmla="*/ 916 w 931"/>
                <a:gd name="T3" fmla="*/ 35 h 589"/>
                <a:gd name="T4" fmla="*/ 916 w 931"/>
                <a:gd name="T5" fmla="*/ 35 h 589"/>
                <a:gd name="T6" fmla="*/ 843 w 931"/>
                <a:gd name="T7" fmla="*/ 15 h 589"/>
                <a:gd name="T8" fmla="*/ 35 w 931"/>
                <a:gd name="T9" fmla="*/ 482 h 589"/>
                <a:gd name="T10" fmla="*/ 15 w 931"/>
                <a:gd name="T11" fmla="*/ 555 h 589"/>
                <a:gd name="T12" fmla="*/ 15 w 931"/>
                <a:gd name="T13" fmla="*/ 555 h 589"/>
                <a:gd name="T14" fmla="*/ 88 w 931"/>
                <a:gd name="T15" fmla="*/ 574 h 589"/>
                <a:gd name="T16" fmla="*/ 897 w 931"/>
                <a:gd name="T17" fmla="*/ 107 h 589"/>
                <a:gd name="T18" fmla="*/ 916 w 931"/>
                <a:gd name="T19" fmla="*/ 35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1" h="589">
                  <a:moveTo>
                    <a:pt x="916" y="35"/>
                  </a:moveTo>
                  <a:lnTo>
                    <a:pt x="916" y="35"/>
                  </a:lnTo>
                  <a:lnTo>
                    <a:pt x="916" y="35"/>
                  </a:lnTo>
                  <a:cubicBezTo>
                    <a:pt x="902" y="9"/>
                    <a:pt x="869" y="0"/>
                    <a:pt x="843" y="15"/>
                  </a:cubicBezTo>
                  <a:lnTo>
                    <a:pt x="35" y="482"/>
                  </a:lnTo>
                  <a:cubicBezTo>
                    <a:pt x="9" y="497"/>
                    <a:pt x="0" y="529"/>
                    <a:pt x="15" y="555"/>
                  </a:cubicBezTo>
                  <a:lnTo>
                    <a:pt x="15" y="555"/>
                  </a:lnTo>
                  <a:cubicBezTo>
                    <a:pt x="30" y="580"/>
                    <a:pt x="62" y="589"/>
                    <a:pt x="88" y="574"/>
                  </a:cubicBezTo>
                  <a:lnTo>
                    <a:pt x="897" y="107"/>
                  </a:lnTo>
                  <a:cubicBezTo>
                    <a:pt x="922" y="93"/>
                    <a:pt x="931" y="60"/>
                    <a:pt x="916" y="35"/>
                  </a:cubicBez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grpSp>
      <p:grpSp>
        <p:nvGrpSpPr>
          <p:cNvPr id="13" name="组 12"/>
          <p:cNvGrpSpPr/>
          <p:nvPr userDrawn="1"/>
        </p:nvGrpSpPr>
        <p:grpSpPr>
          <a:xfrm rot="1414652">
            <a:off x="2513036" y="799388"/>
            <a:ext cx="1749425" cy="1747838"/>
            <a:chOff x="6854825" y="3143250"/>
            <a:chExt cx="1749425" cy="1747838"/>
          </a:xfrm>
          <a:solidFill>
            <a:srgbClr val="3D4E5B"/>
          </a:solidFill>
        </p:grpSpPr>
        <p:sp>
          <p:nvSpPr>
            <p:cNvPr id="14" name="Freeform 17"/>
            <p:cNvSpPr/>
            <p:nvPr/>
          </p:nvSpPr>
          <p:spPr bwMode="auto">
            <a:xfrm>
              <a:off x="7135813" y="3151188"/>
              <a:ext cx="603250" cy="1731963"/>
            </a:xfrm>
            <a:custGeom>
              <a:avLst/>
              <a:gdLst>
                <a:gd name="T0" fmla="*/ 739 w 812"/>
                <a:gd name="T1" fmla="*/ 2334 h 2334"/>
                <a:gd name="T2" fmla="*/ 739 w 812"/>
                <a:gd name="T3" fmla="*/ 2334 h 2334"/>
                <a:gd name="T4" fmla="*/ 371 w 812"/>
                <a:gd name="T5" fmla="*/ 2007 h 2334"/>
                <a:gd name="T6" fmla="*/ 0 w 812"/>
                <a:gd name="T7" fmla="*/ 1167 h 2334"/>
                <a:gd name="T8" fmla="*/ 371 w 812"/>
                <a:gd name="T9" fmla="*/ 327 h 2334"/>
                <a:gd name="T10" fmla="*/ 739 w 812"/>
                <a:gd name="T11" fmla="*/ 0 h 2334"/>
                <a:gd name="T12" fmla="*/ 812 w 812"/>
                <a:gd name="T13" fmla="*/ 111 h 2334"/>
                <a:gd name="T14" fmla="*/ 776 w 812"/>
                <a:gd name="T15" fmla="*/ 56 h 2334"/>
                <a:gd name="T16" fmla="*/ 812 w 812"/>
                <a:gd name="T17" fmla="*/ 111 h 2334"/>
                <a:gd name="T18" fmla="*/ 133 w 812"/>
                <a:gd name="T19" fmla="*/ 1167 h 2334"/>
                <a:gd name="T20" fmla="*/ 812 w 812"/>
                <a:gd name="T21" fmla="*/ 2222 h 2334"/>
                <a:gd name="T22" fmla="*/ 739 w 812"/>
                <a:gd name="T23" fmla="*/ 2334 h 2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334">
                  <a:moveTo>
                    <a:pt x="739" y="2334"/>
                  </a:moveTo>
                  <a:lnTo>
                    <a:pt x="739" y="2334"/>
                  </a:lnTo>
                  <a:cubicBezTo>
                    <a:pt x="731" y="2329"/>
                    <a:pt x="552" y="2209"/>
                    <a:pt x="371" y="2007"/>
                  </a:cubicBezTo>
                  <a:cubicBezTo>
                    <a:pt x="128" y="1736"/>
                    <a:pt x="0" y="1445"/>
                    <a:pt x="0" y="1167"/>
                  </a:cubicBezTo>
                  <a:cubicBezTo>
                    <a:pt x="0" y="888"/>
                    <a:pt x="128" y="598"/>
                    <a:pt x="371" y="327"/>
                  </a:cubicBezTo>
                  <a:cubicBezTo>
                    <a:pt x="552" y="125"/>
                    <a:pt x="731" y="5"/>
                    <a:pt x="739" y="0"/>
                  </a:cubicBezTo>
                  <a:lnTo>
                    <a:pt x="812" y="111"/>
                  </a:lnTo>
                  <a:lnTo>
                    <a:pt x="776" y="56"/>
                  </a:lnTo>
                  <a:lnTo>
                    <a:pt x="812" y="111"/>
                  </a:lnTo>
                  <a:cubicBezTo>
                    <a:pt x="806" y="116"/>
                    <a:pt x="133" y="571"/>
                    <a:pt x="133" y="1167"/>
                  </a:cubicBezTo>
                  <a:cubicBezTo>
                    <a:pt x="133" y="1764"/>
                    <a:pt x="806" y="2218"/>
                    <a:pt x="812" y="2222"/>
                  </a:cubicBezTo>
                  <a:lnTo>
                    <a:pt x="739" y="2334"/>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15" name="Freeform 18"/>
            <p:cNvSpPr/>
            <p:nvPr/>
          </p:nvSpPr>
          <p:spPr bwMode="auto">
            <a:xfrm>
              <a:off x="7661275" y="3194050"/>
              <a:ext cx="100013" cy="1647825"/>
            </a:xfrm>
            <a:custGeom>
              <a:avLst/>
              <a:gdLst>
                <a:gd name="T0" fmla="*/ 133 w 133"/>
                <a:gd name="T1" fmla="*/ 2222 h 2222"/>
                <a:gd name="T2" fmla="*/ 133 w 133"/>
                <a:gd name="T3" fmla="*/ 2222 h 2222"/>
                <a:gd name="T4" fmla="*/ 0 w 133"/>
                <a:gd name="T5" fmla="*/ 2222 h 2222"/>
                <a:gd name="T6" fmla="*/ 0 w 133"/>
                <a:gd name="T7" fmla="*/ 0 h 2222"/>
                <a:gd name="T8" fmla="*/ 133 w 133"/>
                <a:gd name="T9" fmla="*/ 0 h 2222"/>
                <a:gd name="T10" fmla="*/ 133 w 133"/>
                <a:gd name="T11" fmla="*/ 2222 h 2222"/>
              </a:gdLst>
              <a:ahLst/>
              <a:cxnLst>
                <a:cxn ang="0">
                  <a:pos x="T0" y="T1"/>
                </a:cxn>
                <a:cxn ang="0">
                  <a:pos x="T2" y="T3"/>
                </a:cxn>
                <a:cxn ang="0">
                  <a:pos x="T4" y="T5"/>
                </a:cxn>
                <a:cxn ang="0">
                  <a:pos x="T6" y="T7"/>
                </a:cxn>
                <a:cxn ang="0">
                  <a:pos x="T8" y="T9"/>
                </a:cxn>
                <a:cxn ang="0">
                  <a:pos x="T10" y="T11"/>
                </a:cxn>
              </a:cxnLst>
              <a:rect l="0" t="0" r="r" b="b"/>
              <a:pathLst>
                <a:path w="133" h="2222">
                  <a:moveTo>
                    <a:pt x="133" y="2222"/>
                  </a:moveTo>
                  <a:lnTo>
                    <a:pt x="133" y="2222"/>
                  </a:lnTo>
                  <a:lnTo>
                    <a:pt x="0" y="2222"/>
                  </a:lnTo>
                  <a:lnTo>
                    <a:pt x="0" y="0"/>
                  </a:lnTo>
                  <a:lnTo>
                    <a:pt x="133" y="0"/>
                  </a:lnTo>
                  <a:lnTo>
                    <a:pt x="133" y="2222"/>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16" name="Freeform 19"/>
            <p:cNvSpPr>
              <a:spLocks noEditPoints="1"/>
            </p:cNvSpPr>
            <p:nvPr/>
          </p:nvSpPr>
          <p:spPr bwMode="auto">
            <a:xfrm>
              <a:off x="6854825" y="3143250"/>
              <a:ext cx="1749425" cy="1747838"/>
            </a:xfrm>
            <a:custGeom>
              <a:avLst/>
              <a:gdLst>
                <a:gd name="T0" fmla="*/ 1400 w 2356"/>
                <a:gd name="T1" fmla="*/ 2198 h 2356"/>
                <a:gd name="T2" fmla="*/ 1400 w 2356"/>
                <a:gd name="T3" fmla="*/ 2198 h 2356"/>
                <a:gd name="T4" fmla="*/ 1582 w 2356"/>
                <a:gd name="T5" fmla="*/ 2018 h 2356"/>
                <a:gd name="T6" fmla="*/ 1951 w 2356"/>
                <a:gd name="T7" fmla="*/ 1245 h 2356"/>
                <a:gd name="T8" fmla="*/ 2220 w 2356"/>
                <a:gd name="T9" fmla="*/ 1245 h 2356"/>
                <a:gd name="T10" fmla="*/ 1400 w 2356"/>
                <a:gd name="T11" fmla="*/ 2198 h 2356"/>
                <a:gd name="T12" fmla="*/ 136 w 2356"/>
                <a:gd name="T13" fmla="*/ 1245 h 2356"/>
                <a:gd name="T14" fmla="*/ 136 w 2356"/>
                <a:gd name="T15" fmla="*/ 1245 h 2356"/>
                <a:gd name="T16" fmla="*/ 1817 w 2356"/>
                <a:gd name="T17" fmla="*/ 1245 h 2356"/>
                <a:gd name="T18" fmla="*/ 1158 w 2356"/>
                <a:gd name="T19" fmla="*/ 2222 h 2356"/>
                <a:gd name="T20" fmla="*/ 136 w 2356"/>
                <a:gd name="T21" fmla="*/ 1245 h 2356"/>
                <a:gd name="T22" fmla="*/ 1158 w 2356"/>
                <a:gd name="T23" fmla="*/ 134 h 2356"/>
                <a:gd name="T24" fmla="*/ 1158 w 2356"/>
                <a:gd name="T25" fmla="*/ 134 h 2356"/>
                <a:gd name="T26" fmla="*/ 1570 w 2356"/>
                <a:gd name="T27" fmla="*/ 533 h 2356"/>
                <a:gd name="T28" fmla="*/ 357 w 2356"/>
                <a:gd name="T29" fmla="*/ 533 h 2356"/>
                <a:gd name="T30" fmla="*/ 1158 w 2356"/>
                <a:gd name="T31" fmla="*/ 134 h 2356"/>
                <a:gd name="T32" fmla="*/ 1999 w 2356"/>
                <a:gd name="T33" fmla="*/ 533 h 2356"/>
                <a:gd name="T34" fmla="*/ 1999 w 2356"/>
                <a:gd name="T35" fmla="*/ 533 h 2356"/>
                <a:gd name="T36" fmla="*/ 1735 w 2356"/>
                <a:gd name="T37" fmla="*/ 533 h 2356"/>
                <a:gd name="T38" fmla="*/ 1582 w 2356"/>
                <a:gd name="T39" fmla="*/ 338 h 2356"/>
                <a:gd name="T40" fmla="*/ 1400 w 2356"/>
                <a:gd name="T41" fmla="*/ 157 h 2356"/>
                <a:gd name="T42" fmla="*/ 1999 w 2356"/>
                <a:gd name="T43" fmla="*/ 533 h 2356"/>
                <a:gd name="T44" fmla="*/ 1817 w 2356"/>
                <a:gd name="T45" fmla="*/ 1111 h 2356"/>
                <a:gd name="T46" fmla="*/ 1817 w 2356"/>
                <a:gd name="T47" fmla="*/ 1111 h 2356"/>
                <a:gd name="T48" fmla="*/ 136 w 2356"/>
                <a:gd name="T49" fmla="*/ 1111 h 2356"/>
                <a:gd name="T50" fmla="*/ 268 w 2356"/>
                <a:gd name="T51" fmla="*/ 667 h 2356"/>
                <a:gd name="T52" fmla="*/ 1662 w 2356"/>
                <a:gd name="T53" fmla="*/ 667 h 2356"/>
                <a:gd name="T54" fmla="*/ 1817 w 2356"/>
                <a:gd name="T55" fmla="*/ 1111 h 2356"/>
                <a:gd name="T56" fmla="*/ 1951 w 2356"/>
                <a:gd name="T57" fmla="*/ 1111 h 2356"/>
                <a:gd name="T58" fmla="*/ 1951 w 2356"/>
                <a:gd name="T59" fmla="*/ 1111 h 2356"/>
                <a:gd name="T60" fmla="*/ 1816 w 2356"/>
                <a:gd name="T61" fmla="*/ 667 h 2356"/>
                <a:gd name="T62" fmla="*/ 2088 w 2356"/>
                <a:gd name="T63" fmla="*/ 667 h 2356"/>
                <a:gd name="T64" fmla="*/ 2220 w 2356"/>
                <a:gd name="T65" fmla="*/ 1111 h 2356"/>
                <a:gd name="T66" fmla="*/ 1951 w 2356"/>
                <a:gd name="T67" fmla="*/ 1111 h 2356"/>
                <a:gd name="T68" fmla="*/ 1178 w 2356"/>
                <a:gd name="T69" fmla="*/ 0 h 2356"/>
                <a:gd name="T70" fmla="*/ 1178 w 2356"/>
                <a:gd name="T71" fmla="*/ 0 h 2356"/>
                <a:gd name="T72" fmla="*/ 0 w 2356"/>
                <a:gd name="T73" fmla="*/ 1178 h 2356"/>
                <a:gd name="T74" fmla="*/ 1178 w 2356"/>
                <a:gd name="T75" fmla="*/ 2356 h 2356"/>
                <a:gd name="T76" fmla="*/ 2356 w 2356"/>
                <a:gd name="T77" fmla="*/ 1178 h 2356"/>
                <a:gd name="T78" fmla="*/ 1178 w 2356"/>
                <a:gd name="T79" fmla="*/ 0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56" h="2356">
                  <a:moveTo>
                    <a:pt x="1400" y="2198"/>
                  </a:moveTo>
                  <a:lnTo>
                    <a:pt x="1400" y="2198"/>
                  </a:lnTo>
                  <a:cubicBezTo>
                    <a:pt x="1456" y="2149"/>
                    <a:pt x="1519" y="2089"/>
                    <a:pt x="1582" y="2018"/>
                  </a:cubicBezTo>
                  <a:cubicBezTo>
                    <a:pt x="1806" y="1768"/>
                    <a:pt x="1932" y="1502"/>
                    <a:pt x="1951" y="1245"/>
                  </a:cubicBezTo>
                  <a:lnTo>
                    <a:pt x="2220" y="1245"/>
                  </a:lnTo>
                  <a:cubicBezTo>
                    <a:pt x="2190" y="1714"/>
                    <a:pt x="1849" y="2101"/>
                    <a:pt x="1400" y="2198"/>
                  </a:cubicBezTo>
                  <a:close/>
                  <a:moveTo>
                    <a:pt x="136" y="1245"/>
                  </a:moveTo>
                  <a:lnTo>
                    <a:pt x="136" y="1245"/>
                  </a:lnTo>
                  <a:lnTo>
                    <a:pt x="1817" y="1245"/>
                  </a:lnTo>
                  <a:cubicBezTo>
                    <a:pt x="1775" y="1756"/>
                    <a:pt x="1257" y="2150"/>
                    <a:pt x="1158" y="2222"/>
                  </a:cubicBezTo>
                  <a:cubicBezTo>
                    <a:pt x="613" y="2211"/>
                    <a:pt x="170" y="1783"/>
                    <a:pt x="136" y="1245"/>
                  </a:cubicBezTo>
                  <a:close/>
                  <a:moveTo>
                    <a:pt x="1158" y="134"/>
                  </a:moveTo>
                  <a:lnTo>
                    <a:pt x="1158" y="134"/>
                  </a:lnTo>
                  <a:cubicBezTo>
                    <a:pt x="1215" y="175"/>
                    <a:pt x="1407" y="321"/>
                    <a:pt x="1570" y="533"/>
                  </a:cubicBezTo>
                  <a:lnTo>
                    <a:pt x="357" y="533"/>
                  </a:lnTo>
                  <a:cubicBezTo>
                    <a:pt x="544" y="295"/>
                    <a:pt x="833" y="140"/>
                    <a:pt x="1158" y="134"/>
                  </a:cubicBezTo>
                  <a:close/>
                  <a:moveTo>
                    <a:pt x="1999" y="533"/>
                  </a:moveTo>
                  <a:lnTo>
                    <a:pt x="1999" y="533"/>
                  </a:lnTo>
                  <a:lnTo>
                    <a:pt x="1735" y="533"/>
                  </a:lnTo>
                  <a:cubicBezTo>
                    <a:pt x="1691" y="467"/>
                    <a:pt x="1640" y="402"/>
                    <a:pt x="1582" y="338"/>
                  </a:cubicBezTo>
                  <a:cubicBezTo>
                    <a:pt x="1519" y="267"/>
                    <a:pt x="1456" y="207"/>
                    <a:pt x="1400" y="157"/>
                  </a:cubicBezTo>
                  <a:cubicBezTo>
                    <a:pt x="1641" y="210"/>
                    <a:pt x="1851" y="346"/>
                    <a:pt x="1999" y="533"/>
                  </a:cubicBezTo>
                  <a:close/>
                  <a:moveTo>
                    <a:pt x="1817" y="1111"/>
                  </a:moveTo>
                  <a:lnTo>
                    <a:pt x="1817" y="1111"/>
                  </a:lnTo>
                  <a:lnTo>
                    <a:pt x="136" y="1111"/>
                  </a:lnTo>
                  <a:cubicBezTo>
                    <a:pt x="146" y="951"/>
                    <a:pt x="193" y="800"/>
                    <a:pt x="268" y="667"/>
                  </a:cubicBezTo>
                  <a:lnTo>
                    <a:pt x="1662" y="667"/>
                  </a:lnTo>
                  <a:cubicBezTo>
                    <a:pt x="1743" y="799"/>
                    <a:pt x="1804" y="949"/>
                    <a:pt x="1817" y="1111"/>
                  </a:cubicBezTo>
                  <a:close/>
                  <a:moveTo>
                    <a:pt x="1951" y="1111"/>
                  </a:moveTo>
                  <a:lnTo>
                    <a:pt x="1951" y="1111"/>
                  </a:lnTo>
                  <a:cubicBezTo>
                    <a:pt x="1940" y="964"/>
                    <a:pt x="1894" y="815"/>
                    <a:pt x="1816" y="667"/>
                  </a:cubicBezTo>
                  <a:lnTo>
                    <a:pt x="2088" y="667"/>
                  </a:lnTo>
                  <a:cubicBezTo>
                    <a:pt x="2163" y="800"/>
                    <a:pt x="2210" y="951"/>
                    <a:pt x="2220" y="1111"/>
                  </a:cubicBezTo>
                  <a:lnTo>
                    <a:pt x="1951" y="1111"/>
                  </a:lnTo>
                  <a:close/>
                  <a:moveTo>
                    <a:pt x="1178" y="0"/>
                  </a:moveTo>
                  <a:lnTo>
                    <a:pt x="1178" y="0"/>
                  </a:lnTo>
                  <a:cubicBezTo>
                    <a:pt x="528" y="0"/>
                    <a:pt x="0" y="528"/>
                    <a:pt x="0" y="1178"/>
                  </a:cubicBezTo>
                  <a:cubicBezTo>
                    <a:pt x="0" y="1827"/>
                    <a:pt x="528" y="2356"/>
                    <a:pt x="1178" y="2356"/>
                  </a:cubicBezTo>
                  <a:cubicBezTo>
                    <a:pt x="1827" y="2356"/>
                    <a:pt x="2356" y="1827"/>
                    <a:pt x="2356" y="1178"/>
                  </a:cubicBezTo>
                  <a:cubicBezTo>
                    <a:pt x="2356" y="528"/>
                    <a:pt x="1827" y="0"/>
                    <a:pt x="1178"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17" name="Freeform 20"/>
            <p:cNvSpPr/>
            <p:nvPr/>
          </p:nvSpPr>
          <p:spPr bwMode="auto">
            <a:xfrm>
              <a:off x="7018338" y="4410075"/>
              <a:ext cx="1395413" cy="98425"/>
            </a:xfrm>
            <a:custGeom>
              <a:avLst/>
              <a:gdLst>
                <a:gd name="T0" fmla="*/ 1877 w 1877"/>
                <a:gd name="T1" fmla="*/ 133 h 133"/>
                <a:gd name="T2" fmla="*/ 1877 w 1877"/>
                <a:gd name="T3" fmla="*/ 133 h 133"/>
                <a:gd name="T4" fmla="*/ 0 w 1877"/>
                <a:gd name="T5" fmla="*/ 133 h 133"/>
                <a:gd name="T6" fmla="*/ 0 w 1877"/>
                <a:gd name="T7" fmla="*/ 0 h 133"/>
                <a:gd name="T8" fmla="*/ 1877 w 1877"/>
                <a:gd name="T9" fmla="*/ 0 h 133"/>
                <a:gd name="T10" fmla="*/ 1877 w 1877"/>
                <a:gd name="T11" fmla="*/ 133 h 133"/>
              </a:gdLst>
              <a:ahLst/>
              <a:cxnLst>
                <a:cxn ang="0">
                  <a:pos x="T0" y="T1"/>
                </a:cxn>
                <a:cxn ang="0">
                  <a:pos x="T2" y="T3"/>
                </a:cxn>
                <a:cxn ang="0">
                  <a:pos x="T4" y="T5"/>
                </a:cxn>
                <a:cxn ang="0">
                  <a:pos x="T6" y="T7"/>
                </a:cxn>
                <a:cxn ang="0">
                  <a:pos x="T8" y="T9"/>
                </a:cxn>
                <a:cxn ang="0">
                  <a:pos x="T10" y="T11"/>
                </a:cxn>
              </a:cxnLst>
              <a:rect l="0" t="0" r="r" b="b"/>
              <a:pathLst>
                <a:path w="1877" h="133">
                  <a:moveTo>
                    <a:pt x="1877" y="133"/>
                  </a:moveTo>
                  <a:lnTo>
                    <a:pt x="1877" y="133"/>
                  </a:lnTo>
                  <a:lnTo>
                    <a:pt x="0" y="133"/>
                  </a:lnTo>
                  <a:lnTo>
                    <a:pt x="0" y="0"/>
                  </a:lnTo>
                  <a:lnTo>
                    <a:pt x="1877" y="0"/>
                  </a:lnTo>
                  <a:lnTo>
                    <a:pt x="1877" y="133"/>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18" name="组 17"/>
          <p:cNvGrpSpPr/>
          <p:nvPr userDrawn="1"/>
        </p:nvGrpSpPr>
        <p:grpSpPr>
          <a:xfrm rot="20374728">
            <a:off x="4785231" y="387210"/>
            <a:ext cx="1622425" cy="1374775"/>
            <a:chOff x="4127500" y="2500313"/>
            <a:chExt cx="1622425" cy="1374775"/>
          </a:xfrm>
          <a:solidFill>
            <a:srgbClr val="3D4E5B"/>
          </a:solidFill>
        </p:grpSpPr>
        <p:sp>
          <p:nvSpPr>
            <p:cNvPr id="19" name="Freeform 15"/>
            <p:cNvSpPr/>
            <p:nvPr/>
          </p:nvSpPr>
          <p:spPr bwMode="auto">
            <a:xfrm>
              <a:off x="4127500" y="2500313"/>
              <a:ext cx="1622425" cy="1374775"/>
            </a:xfrm>
            <a:custGeom>
              <a:avLst/>
              <a:gdLst>
                <a:gd name="T0" fmla="*/ 2165 w 2184"/>
                <a:gd name="T1" fmla="*/ 381 h 1854"/>
                <a:gd name="T2" fmla="*/ 2165 w 2184"/>
                <a:gd name="T3" fmla="*/ 381 h 1854"/>
                <a:gd name="T4" fmla="*/ 1142 w 2184"/>
                <a:gd name="T5" fmla="*/ 7 h 1854"/>
                <a:gd name="T6" fmla="*/ 1071 w 2184"/>
                <a:gd name="T7" fmla="*/ 7 h 1854"/>
                <a:gd name="T8" fmla="*/ 19 w 2184"/>
                <a:gd name="T9" fmla="*/ 392 h 1854"/>
                <a:gd name="T10" fmla="*/ 19 w 2184"/>
                <a:gd name="T11" fmla="*/ 417 h 1854"/>
                <a:gd name="T12" fmla="*/ 103 w 2184"/>
                <a:gd name="T13" fmla="*/ 448 h 1854"/>
                <a:gd name="T14" fmla="*/ 103 w 2184"/>
                <a:gd name="T15" fmla="*/ 663 h 1854"/>
                <a:gd name="T16" fmla="*/ 63 w 2184"/>
                <a:gd name="T17" fmla="*/ 712 h 1854"/>
                <a:gd name="T18" fmla="*/ 103 w 2184"/>
                <a:gd name="T19" fmla="*/ 761 h 1854"/>
                <a:gd name="T20" fmla="*/ 103 w 2184"/>
                <a:gd name="T21" fmla="*/ 786 h 1854"/>
                <a:gd name="T22" fmla="*/ 89 w 2184"/>
                <a:gd name="T23" fmla="*/ 786 h 1854"/>
                <a:gd name="T24" fmla="*/ 50 w 2184"/>
                <a:gd name="T25" fmla="*/ 825 h 1854"/>
                <a:gd name="T26" fmla="*/ 50 w 2184"/>
                <a:gd name="T27" fmla="*/ 1814 h 1854"/>
                <a:gd name="T28" fmla="*/ 89 w 2184"/>
                <a:gd name="T29" fmla="*/ 1854 h 1854"/>
                <a:gd name="T30" fmla="*/ 136 w 2184"/>
                <a:gd name="T31" fmla="*/ 1854 h 1854"/>
                <a:gd name="T32" fmla="*/ 176 w 2184"/>
                <a:gd name="T33" fmla="*/ 1814 h 1854"/>
                <a:gd name="T34" fmla="*/ 176 w 2184"/>
                <a:gd name="T35" fmla="*/ 825 h 1854"/>
                <a:gd name="T36" fmla="*/ 136 w 2184"/>
                <a:gd name="T37" fmla="*/ 786 h 1854"/>
                <a:gd name="T38" fmla="*/ 123 w 2184"/>
                <a:gd name="T39" fmla="*/ 786 h 1854"/>
                <a:gd name="T40" fmla="*/ 123 w 2184"/>
                <a:gd name="T41" fmla="*/ 761 h 1854"/>
                <a:gd name="T42" fmla="*/ 162 w 2184"/>
                <a:gd name="T43" fmla="*/ 712 h 1854"/>
                <a:gd name="T44" fmla="*/ 123 w 2184"/>
                <a:gd name="T45" fmla="*/ 663 h 1854"/>
                <a:gd name="T46" fmla="*/ 123 w 2184"/>
                <a:gd name="T47" fmla="*/ 455 h 1854"/>
                <a:gd name="T48" fmla="*/ 1042 w 2184"/>
                <a:gd name="T49" fmla="*/ 791 h 1854"/>
                <a:gd name="T50" fmla="*/ 1113 w 2184"/>
                <a:gd name="T51" fmla="*/ 791 h 1854"/>
                <a:gd name="T52" fmla="*/ 2165 w 2184"/>
                <a:gd name="T53" fmla="*/ 407 h 1854"/>
                <a:gd name="T54" fmla="*/ 2165 w 2184"/>
                <a:gd name="T55" fmla="*/ 381 h 1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84" h="1854">
                  <a:moveTo>
                    <a:pt x="2165" y="381"/>
                  </a:moveTo>
                  <a:lnTo>
                    <a:pt x="2165" y="381"/>
                  </a:lnTo>
                  <a:lnTo>
                    <a:pt x="1142" y="7"/>
                  </a:lnTo>
                  <a:cubicBezTo>
                    <a:pt x="1122" y="0"/>
                    <a:pt x="1091" y="0"/>
                    <a:pt x="1071" y="7"/>
                  </a:cubicBezTo>
                  <a:lnTo>
                    <a:pt x="19" y="392"/>
                  </a:lnTo>
                  <a:cubicBezTo>
                    <a:pt x="0" y="399"/>
                    <a:pt x="0" y="410"/>
                    <a:pt x="19" y="417"/>
                  </a:cubicBezTo>
                  <a:lnTo>
                    <a:pt x="103" y="448"/>
                  </a:lnTo>
                  <a:lnTo>
                    <a:pt x="103" y="663"/>
                  </a:lnTo>
                  <a:cubicBezTo>
                    <a:pt x="80" y="668"/>
                    <a:pt x="63" y="688"/>
                    <a:pt x="63" y="712"/>
                  </a:cubicBezTo>
                  <a:cubicBezTo>
                    <a:pt x="63" y="736"/>
                    <a:pt x="80" y="756"/>
                    <a:pt x="103" y="761"/>
                  </a:cubicBezTo>
                  <a:lnTo>
                    <a:pt x="103" y="786"/>
                  </a:lnTo>
                  <a:lnTo>
                    <a:pt x="89" y="786"/>
                  </a:lnTo>
                  <a:cubicBezTo>
                    <a:pt x="67" y="786"/>
                    <a:pt x="50" y="804"/>
                    <a:pt x="50" y="825"/>
                  </a:cubicBezTo>
                  <a:lnTo>
                    <a:pt x="50" y="1814"/>
                  </a:lnTo>
                  <a:cubicBezTo>
                    <a:pt x="50" y="1836"/>
                    <a:pt x="67" y="1854"/>
                    <a:pt x="89" y="1854"/>
                  </a:cubicBezTo>
                  <a:lnTo>
                    <a:pt x="136" y="1854"/>
                  </a:lnTo>
                  <a:cubicBezTo>
                    <a:pt x="158" y="1854"/>
                    <a:pt x="176" y="1836"/>
                    <a:pt x="176" y="1814"/>
                  </a:cubicBezTo>
                  <a:lnTo>
                    <a:pt x="176" y="825"/>
                  </a:lnTo>
                  <a:cubicBezTo>
                    <a:pt x="176" y="804"/>
                    <a:pt x="158" y="786"/>
                    <a:pt x="136" y="786"/>
                  </a:cubicBezTo>
                  <a:lnTo>
                    <a:pt x="123" y="786"/>
                  </a:lnTo>
                  <a:lnTo>
                    <a:pt x="123" y="761"/>
                  </a:lnTo>
                  <a:cubicBezTo>
                    <a:pt x="145" y="756"/>
                    <a:pt x="162" y="736"/>
                    <a:pt x="162" y="712"/>
                  </a:cubicBezTo>
                  <a:cubicBezTo>
                    <a:pt x="162" y="688"/>
                    <a:pt x="145" y="668"/>
                    <a:pt x="123" y="663"/>
                  </a:cubicBezTo>
                  <a:lnTo>
                    <a:pt x="123" y="455"/>
                  </a:lnTo>
                  <a:lnTo>
                    <a:pt x="1042" y="791"/>
                  </a:lnTo>
                  <a:cubicBezTo>
                    <a:pt x="1062" y="798"/>
                    <a:pt x="1093" y="798"/>
                    <a:pt x="1113" y="791"/>
                  </a:cubicBezTo>
                  <a:lnTo>
                    <a:pt x="2165" y="407"/>
                  </a:lnTo>
                  <a:cubicBezTo>
                    <a:pt x="2184" y="400"/>
                    <a:pt x="2184" y="388"/>
                    <a:pt x="2165" y="381"/>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0" name="Freeform 16"/>
            <p:cNvSpPr/>
            <p:nvPr/>
          </p:nvSpPr>
          <p:spPr bwMode="auto">
            <a:xfrm>
              <a:off x="4283075" y="2881313"/>
              <a:ext cx="1312863" cy="498475"/>
            </a:xfrm>
            <a:custGeom>
              <a:avLst/>
              <a:gdLst>
                <a:gd name="T0" fmla="*/ 1740 w 1766"/>
                <a:gd name="T1" fmla="*/ 5 h 672"/>
                <a:gd name="T2" fmla="*/ 1740 w 1766"/>
                <a:gd name="T3" fmla="*/ 5 h 672"/>
                <a:gd name="T4" fmla="*/ 883 w 1766"/>
                <a:gd name="T5" fmla="*/ 330 h 672"/>
                <a:gd name="T6" fmla="*/ 26 w 1766"/>
                <a:gd name="T7" fmla="*/ 5 h 672"/>
                <a:gd name="T8" fmla="*/ 0 w 1766"/>
                <a:gd name="T9" fmla="*/ 20 h 672"/>
                <a:gd name="T10" fmla="*/ 0 w 1766"/>
                <a:gd name="T11" fmla="*/ 312 h 672"/>
                <a:gd name="T12" fmla="*/ 26 w 1766"/>
                <a:gd name="T13" fmla="*/ 347 h 672"/>
                <a:gd name="T14" fmla="*/ 690 w 1766"/>
                <a:gd name="T15" fmla="*/ 599 h 672"/>
                <a:gd name="T16" fmla="*/ 883 w 1766"/>
                <a:gd name="T17" fmla="*/ 672 h 672"/>
                <a:gd name="T18" fmla="*/ 1076 w 1766"/>
                <a:gd name="T19" fmla="*/ 599 h 672"/>
                <a:gd name="T20" fmla="*/ 1740 w 1766"/>
                <a:gd name="T21" fmla="*/ 347 h 672"/>
                <a:gd name="T22" fmla="*/ 1766 w 1766"/>
                <a:gd name="T23" fmla="*/ 312 h 672"/>
                <a:gd name="T24" fmla="*/ 1766 w 1766"/>
                <a:gd name="T25" fmla="*/ 20 h 672"/>
                <a:gd name="T26" fmla="*/ 1740 w 1766"/>
                <a:gd name="T27" fmla="*/ 5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66" h="672">
                  <a:moveTo>
                    <a:pt x="1740" y="5"/>
                  </a:moveTo>
                  <a:lnTo>
                    <a:pt x="1740" y="5"/>
                  </a:lnTo>
                  <a:lnTo>
                    <a:pt x="883" y="330"/>
                  </a:lnTo>
                  <a:lnTo>
                    <a:pt x="26" y="5"/>
                  </a:lnTo>
                  <a:cubicBezTo>
                    <a:pt x="12" y="0"/>
                    <a:pt x="0" y="7"/>
                    <a:pt x="0" y="20"/>
                  </a:cubicBezTo>
                  <a:lnTo>
                    <a:pt x="0" y="312"/>
                  </a:lnTo>
                  <a:cubicBezTo>
                    <a:pt x="0" y="326"/>
                    <a:pt x="12" y="341"/>
                    <a:pt x="26" y="347"/>
                  </a:cubicBezTo>
                  <a:lnTo>
                    <a:pt x="690" y="599"/>
                  </a:lnTo>
                  <a:lnTo>
                    <a:pt x="883" y="672"/>
                  </a:lnTo>
                  <a:lnTo>
                    <a:pt x="1076" y="599"/>
                  </a:lnTo>
                  <a:lnTo>
                    <a:pt x="1740" y="347"/>
                  </a:lnTo>
                  <a:cubicBezTo>
                    <a:pt x="1754" y="341"/>
                    <a:pt x="1766" y="326"/>
                    <a:pt x="1766" y="312"/>
                  </a:cubicBezTo>
                  <a:lnTo>
                    <a:pt x="1766" y="20"/>
                  </a:lnTo>
                  <a:cubicBezTo>
                    <a:pt x="1766" y="7"/>
                    <a:pt x="1754" y="0"/>
                    <a:pt x="1740" y="5"/>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21" name="组 20"/>
          <p:cNvGrpSpPr/>
          <p:nvPr userDrawn="1"/>
        </p:nvGrpSpPr>
        <p:grpSpPr>
          <a:xfrm rot="20352567">
            <a:off x="6565204" y="373792"/>
            <a:ext cx="620097" cy="619534"/>
            <a:chOff x="6854825" y="3143250"/>
            <a:chExt cx="1749425" cy="1747838"/>
          </a:xfrm>
          <a:solidFill>
            <a:srgbClr val="3D4E5B"/>
          </a:solidFill>
        </p:grpSpPr>
        <p:sp>
          <p:nvSpPr>
            <p:cNvPr id="22" name="Freeform 17"/>
            <p:cNvSpPr/>
            <p:nvPr/>
          </p:nvSpPr>
          <p:spPr bwMode="auto">
            <a:xfrm>
              <a:off x="7135813" y="3151188"/>
              <a:ext cx="603250" cy="1731963"/>
            </a:xfrm>
            <a:custGeom>
              <a:avLst/>
              <a:gdLst>
                <a:gd name="T0" fmla="*/ 739 w 812"/>
                <a:gd name="T1" fmla="*/ 2334 h 2334"/>
                <a:gd name="T2" fmla="*/ 739 w 812"/>
                <a:gd name="T3" fmla="*/ 2334 h 2334"/>
                <a:gd name="T4" fmla="*/ 371 w 812"/>
                <a:gd name="T5" fmla="*/ 2007 h 2334"/>
                <a:gd name="T6" fmla="*/ 0 w 812"/>
                <a:gd name="T7" fmla="*/ 1167 h 2334"/>
                <a:gd name="T8" fmla="*/ 371 w 812"/>
                <a:gd name="T9" fmla="*/ 327 h 2334"/>
                <a:gd name="T10" fmla="*/ 739 w 812"/>
                <a:gd name="T11" fmla="*/ 0 h 2334"/>
                <a:gd name="T12" fmla="*/ 812 w 812"/>
                <a:gd name="T13" fmla="*/ 111 h 2334"/>
                <a:gd name="T14" fmla="*/ 776 w 812"/>
                <a:gd name="T15" fmla="*/ 56 h 2334"/>
                <a:gd name="T16" fmla="*/ 812 w 812"/>
                <a:gd name="T17" fmla="*/ 111 h 2334"/>
                <a:gd name="T18" fmla="*/ 133 w 812"/>
                <a:gd name="T19" fmla="*/ 1167 h 2334"/>
                <a:gd name="T20" fmla="*/ 812 w 812"/>
                <a:gd name="T21" fmla="*/ 2222 h 2334"/>
                <a:gd name="T22" fmla="*/ 739 w 812"/>
                <a:gd name="T23" fmla="*/ 2334 h 2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334">
                  <a:moveTo>
                    <a:pt x="739" y="2334"/>
                  </a:moveTo>
                  <a:lnTo>
                    <a:pt x="739" y="2334"/>
                  </a:lnTo>
                  <a:cubicBezTo>
                    <a:pt x="731" y="2329"/>
                    <a:pt x="552" y="2209"/>
                    <a:pt x="371" y="2007"/>
                  </a:cubicBezTo>
                  <a:cubicBezTo>
                    <a:pt x="128" y="1736"/>
                    <a:pt x="0" y="1445"/>
                    <a:pt x="0" y="1167"/>
                  </a:cubicBezTo>
                  <a:cubicBezTo>
                    <a:pt x="0" y="888"/>
                    <a:pt x="128" y="598"/>
                    <a:pt x="371" y="327"/>
                  </a:cubicBezTo>
                  <a:cubicBezTo>
                    <a:pt x="552" y="125"/>
                    <a:pt x="731" y="5"/>
                    <a:pt x="739" y="0"/>
                  </a:cubicBezTo>
                  <a:lnTo>
                    <a:pt x="812" y="111"/>
                  </a:lnTo>
                  <a:lnTo>
                    <a:pt x="776" y="56"/>
                  </a:lnTo>
                  <a:lnTo>
                    <a:pt x="812" y="111"/>
                  </a:lnTo>
                  <a:cubicBezTo>
                    <a:pt x="806" y="116"/>
                    <a:pt x="133" y="571"/>
                    <a:pt x="133" y="1167"/>
                  </a:cubicBezTo>
                  <a:cubicBezTo>
                    <a:pt x="133" y="1764"/>
                    <a:pt x="806" y="2218"/>
                    <a:pt x="812" y="2222"/>
                  </a:cubicBezTo>
                  <a:lnTo>
                    <a:pt x="739" y="2334"/>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3" name="Freeform 18"/>
            <p:cNvSpPr/>
            <p:nvPr/>
          </p:nvSpPr>
          <p:spPr bwMode="auto">
            <a:xfrm>
              <a:off x="7661275" y="3194050"/>
              <a:ext cx="100013" cy="1647825"/>
            </a:xfrm>
            <a:custGeom>
              <a:avLst/>
              <a:gdLst>
                <a:gd name="T0" fmla="*/ 133 w 133"/>
                <a:gd name="T1" fmla="*/ 2222 h 2222"/>
                <a:gd name="T2" fmla="*/ 133 w 133"/>
                <a:gd name="T3" fmla="*/ 2222 h 2222"/>
                <a:gd name="T4" fmla="*/ 0 w 133"/>
                <a:gd name="T5" fmla="*/ 2222 h 2222"/>
                <a:gd name="T6" fmla="*/ 0 w 133"/>
                <a:gd name="T7" fmla="*/ 0 h 2222"/>
                <a:gd name="T8" fmla="*/ 133 w 133"/>
                <a:gd name="T9" fmla="*/ 0 h 2222"/>
                <a:gd name="T10" fmla="*/ 133 w 133"/>
                <a:gd name="T11" fmla="*/ 2222 h 2222"/>
              </a:gdLst>
              <a:ahLst/>
              <a:cxnLst>
                <a:cxn ang="0">
                  <a:pos x="T0" y="T1"/>
                </a:cxn>
                <a:cxn ang="0">
                  <a:pos x="T2" y="T3"/>
                </a:cxn>
                <a:cxn ang="0">
                  <a:pos x="T4" y="T5"/>
                </a:cxn>
                <a:cxn ang="0">
                  <a:pos x="T6" y="T7"/>
                </a:cxn>
                <a:cxn ang="0">
                  <a:pos x="T8" y="T9"/>
                </a:cxn>
                <a:cxn ang="0">
                  <a:pos x="T10" y="T11"/>
                </a:cxn>
              </a:cxnLst>
              <a:rect l="0" t="0" r="r" b="b"/>
              <a:pathLst>
                <a:path w="133" h="2222">
                  <a:moveTo>
                    <a:pt x="133" y="2222"/>
                  </a:moveTo>
                  <a:lnTo>
                    <a:pt x="133" y="2222"/>
                  </a:lnTo>
                  <a:lnTo>
                    <a:pt x="0" y="2222"/>
                  </a:lnTo>
                  <a:lnTo>
                    <a:pt x="0" y="0"/>
                  </a:lnTo>
                  <a:lnTo>
                    <a:pt x="133" y="0"/>
                  </a:lnTo>
                  <a:lnTo>
                    <a:pt x="133" y="2222"/>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4" name="Freeform 19"/>
            <p:cNvSpPr>
              <a:spLocks noEditPoints="1"/>
            </p:cNvSpPr>
            <p:nvPr/>
          </p:nvSpPr>
          <p:spPr bwMode="auto">
            <a:xfrm>
              <a:off x="6854825" y="3143250"/>
              <a:ext cx="1749425" cy="1747838"/>
            </a:xfrm>
            <a:custGeom>
              <a:avLst/>
              <a:gdLst>
                <a:gd name="T0" fmla="*/ 1400 w 2356"/>
                <a:gd name="T1" fmla="*/ 2198 h 2356"/>
                <a:gd name="T2" fmla="*/ 1400 w 2356"/>
                <a:gd name="T3" fmla="*/ 2198 h 2356"/>
                <a:gd name="T4" fmla="*/ 1582 w 2356"/>
                <a:gd name="T5" fmla="*/ 2018 h 2356"/>
                <a:gd name="T6" fmla="*/ 1951 w 2356"/>
                <a:gd name="T7" fmla="*/ 1245 h 2356"/>
                <a:gd name="T8" fmla="*/ 2220 w 2356"/>
                <a:gd name="T9" fmla="*/ 1245 h 2356"/>
                <a:gd name="T10" fmla="*/ 1400 w 2356"/>
                <a:gd name="T11" fmla="*/ 2198 h 2356"/>
                <a:gd name="T12" fmla="*/ 136 w 2356"/>
                <a:gd name="T13" fmla="*/ 1245 h 2356"/>
                <a:gd name="T14" fmla="*/ 136 w 2356"/>
                <a:gd name="T15" fmla="*/ 1245 h 2356"/>
                <a:gd name="T16" fmla="*/ 1817 w 2356"/>
                <a:gd name="T17" fmla="*/ 1245 h 2356"/>
                <a:gd name="T18" fmla="*/ 1158 w 2356"/>
                <a:gd name="T19" fmla="*/ 2222 h 2356"/>
                <a:gd name="T20" fmla="*/ 136 w 2356"/>
                <a:gd name="T21" fmla="*/ 1245 h 2356"/>
                <a:gd name="T22" fmla="*/ 1158 w 2356"/>
                <a:gd name="T23" fmla="*/ 134 h 2356"/>
                <a:gd name="T24" fmla="*/ 1158 w 2356"/>
                <a:gd name="T25" fmla="*/ 134 h 2356"/>
                <a:gd name="T26" fmla="*/ 1570 w 2356"/>
                <a:gd name="T27" fmla="*/ 533 h 2356"/>
                <a:gd name="T28" fmla="*/ 357 w 2356"/>
                <a:gd name="T29" fmla="*/ 533 h 2356"/>
                <a:gd name="T30" fmla="*/ 1158 w 2356"/>
                <a:gd name="T31" fmla="*/ 134 h 2356"/>
                <a:gd name="T32" fmla="*/ 1999 w 2356"/>
                <a:gd name="T33" fmla="*/ 533 h 2356"/>
                <a:gd name="T34" fmla="*/ 1999 w 2356"/>
                <a:gd name="T35" fmla="*/ 533 h 2356"/>
                <a:gd name="T36" fmla="*/ 1735 w 2356"/>
                <a:gd name="T37" fmla="*/ 533 h 2356"/>
                <a:gd name="T38" fmla="*/ 1582 w 2356"/>
                <a:gd name="T39" fmla="*/ 338 h 2356"/>
                <a:gd name="T40" fmla="*/ 1400 w 2356"/>
                <a:gd name="T41" fmla="*/ 157 h 2356"/>
                <a:gd name="T42" fmla="*/ 1999 w 2356"/>
                <a:gd name="T43" fmla="*/ 533 h 2356"/>
                <a:gd name="T44" fmla="*/ 1817 w 2356"/>
                <a:gd name="T45" fmla="*/ 1111 h 2356"/>
                <a:gd name="T46" fmla="*/ 1817 w 2356"/>
                <a:gd name="T47" fmla="*/ 1111 h 2356"/>
                <a:gd name="T48" fmla="*/ 136 w 2356"/>
                <a:gd name="T49" fmla="*/ 1111 h 2356"/>
                <a:gd name="T50" fmla="*/ 268 w 2356"/>
                <a:gd name="T51" fmla="*/ 667 h 2356"/>
                <a:gd name="T52" fmla="*/ 1662 w 2356"/>
                <a:gd name="T53" fmla="*/ 667 h 2356"/>
                <a:gd name="T54" fmla="*/ 1817 w 2356"/>
                <a:gd name="T55" fmla="*/ 1111 h 2356"/>
                <a:gd name="T56" fmla="*/ 1951 w 2356"/>
                <a:gd name="T57" fmla="*/ 1111 h 2356"/>
                <a:gd name="T58" fmla="*/ 1951 w 2356"/>
                <a:gd name="T59" fmla="*/ 1111 h 2356"/>
                <a:gd name="T60" fmla="*/ 1816 w 2356"/>
                <a:gd name="T61" fmla="*/ 667 h 2356"/>
                <a:gd name="T62" fmla="*/ 2088 w 2356"/>
                <a:gd name="T63" fmla="*/ 667 h 2356"/>
                <a:gd name="T64" fmla="*/ 2220 w 2356"/>
                <a:gd name="T65" fmla="*/ 1111 h 2356"/>
                <a:gd name="T66" fmla="*/ 1951 w 2356"/>
                <a:gd name="T67" fmla="*/ 1111 h 2356"/>
                <a:gd name="T68" fmla="*/ 1178 w 2356"/>
                <a:gd name="T69" fmla="*/ 0 h 2356"/>
                <a:gd name="T70" fmla="*/ 1178 w 2356"/>
                <a:gd name="T71" fmla="*/ 0 h 2356"/>
                <a:gd name="T72" fmla="*/ 0 w 2356"/>
                <a:gd name="T73" fmla="*/ 1178 h 2356"/>
                <a:gd name="T74" fmla="*/ 1178 w 2356"/>
                <a:gd name="T75" fmla="*/ 2356 h 2356"/>
                <a:gd name="T76" fmla="*/ 2356 w 2356"/>
                <a:gd name="T77" fmla="*/ 1178 h 2356"/>
                <a:gd name="T78" fmla="*/ 1178 w 2356"/>
                <a:gd name="T79" fmla="*/ 0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56" h="2356">
                  <a:moveTo>
                    <a:pt x="1400" y="2198"/>
                  </a:moveTo>
                  <a:lnTo>
                    <a:pt x="1400" y="2198"/>
                  </a:lnTo>
                  <a:cubicBezTo>
                    <a:pt x="1456" y="2149"/>
                    <a:pt x="1519" y="2089"/>
                    <a:pt x="1582" y="2018"/>
                  </a:cubicBezTo>
                  <a:cubicBezTo>
                    <a:pt x="1806" y="1768"/>
                    <a:pt x="1932" y="1502"/>
                    <a:pt x="1951" y="1245"/>
                  </a:cubicBezTo>
                  <a:lnTo>
                    <a:pt x="2220" y="1245"/>
                  </a:lnTo>
                  <a:cubicBezTo>
                    <a:pt x="2190" y="1714"/>
                    <a:pt x="1849" y="2101"/>
                    <a:pt x="1400" y="2198"/>
                  </a:cubicBezTo>
                  <a:close/>
                  <a:moveTo>
                    <a:pt x="136" y="1245"/>
                  </a:moveTo>
                  <a:lnTo>
                    <a:pt x="136" y="1245"/>
                  </a:lnTo>
                  <a:lnTo>
                    <a:pt x="1817" y="1245"/>
                  </a:lnTo>
                  <a:cubicBezTo>
                    <a:pt x="1775" y="1756"/>
                    <a:pt x="1257" y="2150"/>
                    <a:pt x="1158" y="2222"/>
                  </a:cubicBezTo>
                  <a:cubicBezTo>
                    <a:pt x="613" y="2211"/>
                    <a:pt x="170" y="1783"/>
                    <a:pt x="136" y="1245"/>
                  </a:cubicBezTo>
                  <a:close/>
                  <a:moveTo>
                    <a:pt x="1158" y="134"/>
                  </a:moveTo>
                  <a:lnTo>
                    <a:pt x="1158" y="134"/>
                  </a:lnTo>
                  <a:cubicBezTo>
                    <a:pt x="1215" y="175"/>
                    <a:pt x="1407" y="321"/>
                    <a:pt x="1570" y="533"/>
                  </a:cubicBezTo>
                  <a:lnTo>
                    <a:pt x="357" y="533"/>
                  </a:lnTo>
                  <a:cubicBezTo>
                    <a:pt x="544" y="295"/>
                    <a:pt x="833" y="140"/>
                    <a:pt x="1158" y="134"/>
                  </a:cubicBezTo>
                  <a:close/>
                  <a:moveTo>
                    <a:pt x="1999" y="533"/>
                  </a:moveTo>
                  <a:lnTo>
                    <a:pt x="1999" y="533"/>
                  </a:lnTo>
                  <a:lnTo>
                    <a:pt x="1735" y="533"/>
                  </a:lnTo>
                  <a:cubicBezTo>
                    <a:pt x="1691" y="467"/>
                    <a:pt x="1640" y="402"/>
                    <a:pt x="1582" y="338"/>
                  </a:cubicBezTo>
                  <a:cubicBezTo>
                    <a:pt x="1519" y="267"/>
                    <a:pt x="1456" y="207"/>
                    <a:pt x="1400" y="157"/>
                  </a:cubicBezTo>
                  <a:cubicBezTo>
                    <a:pt x="1641" y="210"/>
                    <a:pt x="1851" y="346"/>
                    <a:pt x="1999" y="533"/>
                  </a:cubicBezTo>
                  <a:close/>
                  <a:moveTo>
                    <a:pt x="1817" y="1111"/>
                  </a:moveTo>
                  <a:lnTo>
                    <a:pt x="1817" y="1111"/>
                  </a:lnTo>
                  <a:lnTo>
                    <a:pt x="136" y="1111"/>
                  </a:lnTo>
                  <a:cubicBezTo>
                    <a:pt x="146" y="951"/>
                    <a:pt x="193" y="800"/>
                    <a:pt x="268" y="667"/>
                  </a:cubicBezTo>
                  <a:lnTo>
                    <a:pt x="1662" y="667"/>
                  </a:lnTo>
                  <a:cubicBezTo>
                    <a:pt x="1743" y="799"/>
                    <a:pt x="1804" y="949"/>
                    <a:pt x="1817" y="1111"/>
                  </a:cubicBezTo>
                  <a:close/>
                  <a:moveTo>
                    <a:pt x="1951" y="1111"/>
                  </a:moveTo>
                  <a:lnTo>
                    <a:pt x="1951" y="1111"/>
                  </a:lnTo>
                  <a:cubicBezTo>
                    <a:pt x="1940" y="964"/>
                    <a:pt x="1894" y="815"/>
                    <a:pt x="1816" y="667"/>
                  </a:cubicBezTo>
                  <a:lnTo>
                    <a:pt x="2088" y="667"/>
                  </a:lnTo>
                  <a:cubicBezTo>
                    <a:pt x="2163" y="800"/>
                    <a:pt x="2210" y="951"/>
                    <a:pt x="2220" y="1111"/>
                  </a:cubicBezTo>
                  <a:lnTo>
                    <a:pt x="1951" y="1111"/>
                  </a:lnTo>
                  <a:close/>
                  <a:moveTo>
                    <a:pt x="1178" y="0"/>
                  </a:moveTo>
                  <a:lnTo>
                    <a:pt x="1178" y="0"/>
                  </a:lnTo>
                  <a:cubicBezTo>
                    <a:pt x="528" y="0"/>
                    <a:pt x="0" y="528"/>
                    <a:pt x="0" y="1178"/>
                  </a:cubicBezTo>
                  <a:cubicBezTo>
                    <a:pt x="0" y="1827"/>
                    <a:pt x="528" y="2356"/>
                    <a:pt x="1178" y="2356"/>
                  </a:cubicBezTo>
                  <a:cubicBezTo>
                    <a:pt x="1827" y="2356"/>
                    <a:pt x="2356" y="1827"/>
                    <a:pt x="2356" y="1178"/>
                  </a:cubicBezTo>
                  <a:cubicBezTo>
                    <a:pt x="2356" y="528"/>
                    <a:pt x="1827" y="0"/>
                    <a:pt x="1178"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5" name="Freeform 20"/>
            <p:cNvSpPr/>
            <p:nvPr/>
          </p:nvSpPr>
          <p:spPr bwMode="auto">
            <a:xfrm>
              <a:off x="7018338" y="4410075"/>
              <a:ext cx="1395413" cy="98425"/>
            </a:xfrm>
            <a:custGeom>
              <a:avLst/>
              <a:gdLst>
                <a:gd name="T0" fmla="*/ 1877 w 1877"/>
                <a:gd name="T1" fmla="*/ 133 h 133"/>
                <a:gd name="T2" fmla="*/ 1877 w 1877"/>
                <a:gd name="T3" fmla="*/ 133 h 133"/>
                <a:gd name="T4" fmla="*/ 0 w 1877"/>
                <a:gd name="T5" fmla="*/ 133 h 133"/>
                <a:gd name="T6" fmla="*/ 0 w 1877"/>
                <a:gd name="T7" fmla="*/ 0 h 133"/>
                <a:gd name="T8" fmla="*/ 1877 w 1877"/>
                <a:gd name="T9" fmla="*/ 0 h 133"/>
                <a:gd name="T10" fmla="*/ 1877 w 1877"/>
                <a:gd name="T11" fmla="*/ 133 h 133"/>
              </a:gdLst>
              <a:ahLst/>
              <a:cxnLst>
                <a:cxn ang="0">
                  <a:pos x="T0" y="T1"/>
                </a:cxn>
                <a:cxn ang="0">
                  <a:pos x="T2" y="T3"/>
                </a:cxn>
                <a:cxn ang="0">
                  <a:pos x="T4" y="T5"/>
                </a:cxn>
                <a:cxn ang="0">
                  <a:pos x="T6" y="T7"/>
                </a:cxn>
                <a:cxn ang="0">
                  <a:pos x="T8" y="T9"/>
                </a:cxn>
                <a:cxn ang="0">
                  <a:pos x="T10" y="T11"/>
                </a:cxn>
              </a:cxnLst>
              <a:rect l="0" t="0" r="r" b="b"/>
              <a:pathLst>
                <a:path w="1877" h="133">
                  <a:moveTo>
                    <a:pt x="1877" y="133"/>
                  </a:moveTo>
                  <a:lnTo>
                    <a:pt x="1877" y="133"/>
                  </a:lnTo>
                  <a:lnTo>
                    <a:pt x="0" y="133"/>
                  </a:lnTo>
                  <a:lnTo>
                    <a:pt x="0" y="0"/>
                  </a:lnTo>
                  <a:lnTo>
                    <a:pt x="1877" y="0"/>
                  </a:lnTo>
                  <a:lnTo>
                    <a:pt x="1877" y="133"/>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26" name="组 25"/>
          <p:cNvGrpSpPr/>
          <p:nvPr userDrawn="1"/>
        </p:nvGrpSpPr>
        <p:grpSpPr>
          <a:xfrm>
            <a:off x="8306896" y="3372321"/>
            <a:ext cx="4293017" cy="4284985"/>
            <a:chOff x="6262688" y="5170488"/>
            <a:chExt cx="1697038" cy="1693863"/>
          </a:xfrm>
          <a:solidFill>
            <a:srgbClr val="3D4E5B"/>
          </a:solidFill>
        </p:grpSpPr>
        <p:sp>
          <p:nvSpPr>
            <p:cNvPr id="27" name="Freeform 28"/>
            <p:cNvSpPr>
              <a:spLocks noEditPoints="1"/>
            </p:cNvSpPr>
            <p:nvPr/>
          </p:nvSpPr>
          <p:spPr bwMode="auto">
            <a:xfrm>
              <a:off x="6262688" y="5170488"/>
              <a:ext cx="1697038" cy="1693863"/>
            </a:xfrm>
            <a:custGeom>
              <a:avLst/>
              <a:gdLst>
                <a:gd name="T0" fmla="*/ 1760 w 2284"/>
                <a:gd name="T1" fmla="*/ 1142 h 2284"/>
                <a:gd name="T2" fmla="*/ 1919 w 2284"/>
                <a:gd name="T3" fmla="*/ 1406 h 2284"/>
                <a:gd name="T4" fmla="*/ 1756 w 2284"/>
                <a:gd name="T5" fmla="*/ 1940 h 2284"/>
                <a:gd name="T6" fmla="*/ 1878 w 2284"/>
                <a:gd name="T7" fmla="*/ 1506 h 2284"/>
                <a:gd name="T8" fmla="*/ 1142 w 2284"/>
                <a:gd name="T9" fmla="*/ 2204 h 2284"/>
                <a:gd name="T10" fmla="*/ 1405 w 2284"/>
                <a:gd name="T11" fmla="*/ 1921 h 2284"/>
                <a:gd name="T12" fmla="*/ 528 w 2284"/>
                <a:gd name="T13" fmla="*/ 1940 h 2284"/>
                <a:gd name="T14" fmla="*/ 704 w 2284"/>
                <a:gd name="T15" fmla="*/ 1580 h 2284"/>
                <a:gd name="T16" fmla="*/ 80 w 2284"/>
                <a:gd name="T17" fmla="*/ 1143 h 2284"/>
                <a:gd name="T18" fmla="*/ 523 w 2284"/>
                <a:gd name="T19" fmla="*/ 1142 h 2284"/>
                <a:gd name="T20" fmla="*/ 391 w 2284"/>
                <a:gd name="T21" fmla="*/ 392 h 2284"/>
                <a:gd name="T22" fmla="*/ 778 w 2284"/>
                <a:gd name="T23" fmla="*/ 407 h 2284"/>
                <a:gd name="T24" fmla="*/ 391 w 2284"/>
                <a:gd name="T25" fmla="*/ 392 h 2284"/>
                <a:gd name="T26" fmla="*/ 1405 w 2284"/>
                <a:gd name="T27" fmla="*/ 364 h 2284"/>
                <a:gd name="T28" fmla="*/ 1142 w 2284"/>
                <a:gd name="T29" fmla="*/ 80 h 2284"/>
                <a:gd name="T30" fmla="*/ 1591 w 2284"/>
                <a:gd name="T31" fmla="*/ 788 h 2284"/>
                <a:gd name="T32" fmla="*/ 1607 w 2284"/>
                <a:gd name="T33" fmla="*/ 950 h 2284"/>
                <a:gd name="T34" fmla="*/ 1614 w 2284"/>
                <a:gd name="T35" fmla="*/ 1143 h 2284"/>
                <a:gd name="T36" fmla="*/ 1613 w 2284"/>
                <a:gd name="T37" fmla="*/ 1204 h 2284"/>
                <a:gd name="T38" fmla="*/ 1711 w 2284"/>
                <a:gd name="T39" fmla="*/ 1210 h 2284"/>
                <a:gd name="T40" fmla="*/ 1607 w 2284"/>
                <a:gd name="T41" fmla="*/ 1335 h 2284"/>
                <a:gd name="T42" fmla="*/ 1476 w 2284"/>
                <a:gd name="T43" fmla="*/ 1476 h 2284"/>
                <a:gd name="T44" fmla="*/ 1431 w 2284"/>
                <a:gd name="T45" fmla="*/ 1520 h 2284"/>
                <a:gd name="T46" fmla="*/ 1496 w 2284"/>
                <a:gd name="T47" fmla="*/ 1592 h 2284"/>
                <a:gd name="T48" fmla="*/ 1335 w 2284"/>
                <a:gd name="T49" fmla="*/ 1608 h 2284"/>
                <a:gd name="T50" fmla="*/ 1142 w 2284"/>
                <a:gd name="T51" fmla="*/ 1615 h 2284"/>
                <a:gd name="T52" fmla="*/ 1081 w 2284"/>
                <a:gd name="T53" fmla="*/ 1614 h 2284"/>
                <a:gd name="T54" fmla="*/ 1074 w 2284"/>
                <a:gd name="T55" fmla="*/ 1711 h 2284"/>
                <a:gd name="T56" fmla="*/ 949 w 2284"/>
                <a:gd name="T57" fmla="*/ 1608 h 2284"/>
                <a:gd name="T58" fmla="*/ 808 w 2284"/>
                <a:gd name="T59" fmla="*/ 1476 h 2284"/>
                <a:gd name="T60" fmla="*/ 764 w 2284"/>
                <a:gd name="T61" fmla="*/ 1432 h 2284"/>
                <a:gd name="T62" fmla="*/ 692 w 2284"/>
                <a:gd name="T63" fmla="*/ 1497 h 2284"/>
                <a:gd name="T64" fmla="*/ 676 w 2284"/>
                <a:gd name="T65" fmla="*/ 1335 h 2284"/>
                <a:gd name="T66" fmla="*/ 669 w 2284"/>
                <a:gd name="T67" fmla="*/ 1143 h 2284"/>
                <a:gd name="T68" fmla="*/ 670 w 2284"/>
                <a:gd name="T69" fmla="*/ 1080 h 2284"/>
                <a:gd name="T70" fmla="*/ 573 w 2284"/>
                <a:gd name="T71" fmla="*/ 1075 h 2284"/>
                <a:gd name="T72" fmla="*/ 676 w 2284"/>
                <a:gd name="T73" fmla="*/ 950 h 2284"/>
                <a:gd name="T74" fmla="*/ 808 w 2284"/>
                <a:gd name="T75" fmla="*/ 809 h 2284"/>
                <a:gd name="T76" fmla="*/ 852 w 2284"/>
                <a:gd name="T77" fmla="*/ 765 h 2284"/>
                <a:gd name="T78" fmla="*/ 787 w 2284"/>
                <a:gd name="T79" fmla="*/ 693 h 2284"/>
                <a:gd name="T80" fmla="*/ 949 w 2284"/>
                <a:gd name="T81" fmla="*/ 677 h 2284"/>
                <a:gd name="T82" fmla="*/ 1142 w 2284"/>
                <a:gd name="T83" fmla="*/ 670 h 2284"/>
                <a:gd name="T84" fmla="*/ 1203 w 2284"/>
                <a:gd name="T85" fmla="*/ 671 h 2284"/>
                <a:gd name="T86" fmla="*/ 1210 w 2284"/>
                <a:gd name="T87" fmla="*/ 574 h 2284"/>
                <a:gd name="T88" fmla="*/ 1335 w 2284"/>
                <a:gd name="T89" fmla="*/ 677 h 2284"/>
                <a:gd name="T90" fmla="*/ 1431 w 2284"/>
                <a:gd name="T91" fmla="*/ 765 h 2284"/>
                <a:gd name="T92" fmla="*/ 1476 w 2284"/>
                <a:gd name="T93" fmla="*/ 809 h 2284"/>
                <a:gd name="T94" fmla="*/ 1529 w 2284"/>
                <a:gd name="T95" fmla="*/ 1303 h 2284"/>
                <a:gd name="T96" fmla="*/ 1142 w 2284"/>
                <a:gd name="T97" fmla="*/ 1535 h 2284"/>
                <a:gd name="T98" fmla="*/ 754 w 2284"/>
                <a:gd name="T99" fmla="*/ 1303 h 2284"/>
                <a:gd name="T100" fmla="*/ 864 w 2284"/>
                <a:gd name="T101" fmla="*/ 865 h 2284"/>
                <a:gd name="T102" fmla="*/ 1302 w 2284"/>
                <a:gd name="T103" fmla="*/ 755 h 2284"/>
                <a:gd name="T104" fmla="*/ 1534 w 2284"/>
                <a:gd name="T105" fmla="*/ 1143 h 2284"/>
                <a:gd name="T106" fmla="*/ 1893 w 2284"/>
                <a:gd name="T107" fmla="*/ 392 h 2284"/>
                <a:gd name="T108" fmla="*/ 1505 w 2284"/>
                <a:gd name="T109" fmla="*/ 407 h 2284"/>
                <a:gd name="T110" fmla="*/ 2284 w 2284"/>
                <a:gd name="T111" fmla="*/ 1143 h 2284"/>
                <a:gd name="T112" fmla="*/ 1756 w 2284"/>
                <a:gd name="T113" fmla="*/ 265 h 2284"/>
                <a:gd name="T114" fmla="*/ 806 w 2284"/>
                <a:gd name="T115" fmla="*/ 332 h 2284"/>
                <a:gd name="T116" fmla="*/ 331 w 2284"/>
                <a:gd name="T117" fmla="*/ 807 h 2284"/>
                <a:gd name="T118" fmla="*/ 334 w 2284"/>
                <a:gd name="T119" fmla="*/ 1950 h 2284"/>
                <a:gd name="T120" fmla="*/ 1142 w 2284"/>
                <a:gd name="T121" fmla="*/ 2284 h 2284"/>
                <a:gd name="T122" fmla="*/ 1949 w 2284"/>
                <a:gd name="T123" fmla="*/ 1950 h 2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84" h="2284">
                  <a:moveTo>
                    <a:pt x="1919" y="1406"/>
                  </a:moveTo>
                  <a:lnTo>
                    <a:pt x="1919" y="1406"/>
                  </a:lnTo>
                  <a:cubicBezTo>
                    <a:pt x="1878" y="1322"/>
                    <a:pt x="1825" y="1233"/>
                    <a:pt x="1760" y="1142"/>
                  </a:cubicBezTo>
                  <a:cubicBezTo>
                    <a:pt x="1824" y="1053"/>
                    <a:pt x="1878" y="965"/>
                    <a:pt x="1920" y="879"/>
                  </a:cubicBezTo>
                  <a:cubicBezTo>
                    <a:pt x="2100" y="953"/>
                    <a:pt x="2204" y="1049"/>
                    <a:pt x="2204" y="1143"/>
                  </a:cubicBezTo>
                  <a:cubicBezTo>
                    <a:pt x="2204" y="1236"/>
                    <a:pt x="2100" y="1332"/>
                    <a:pt x="1919" y="1406"/>
                  </a:cubicBezTo>
                  <a:close/>
                  <a:moveTo>
                    <a:pt x="1893" y="1893"/>
                  </a:moveTo>
                  <a:lnTo>
                    <a:pt x="1893" y="1893"/>
                  </a:lnTo>
                  <a:cubicBezTo>
                    <a:pt x="1862" y="1924"/>
                    <a:pt x="1816" y="1940"/>
                    <a:pt x="1756" y="1940"/>
                  </a:cubicBezTo>
                  <a:cubicBezTo>
                    <a:pt x="1684" y="1940"/>
                    <a:pt x="1599" y="1918"/>
                    <a:pt x="1505" y="1878"/>
                  </a:cubicBezTo>
                  <a:cubicBezTo>
                    <a:pt x="1536" y="1790"/>
                    <a:pt x="1561" y="1689"/>
                    <a:pt x="1579" y="1580"/>
                  </a:cubicBezTo>
                  <a:cubicBezTo>
                    <a:pt x="1689" y="1562"/>
                    <a:pt x="1789" y="1537"/>
                    <a:pt x="1878" y="1506"/>
                  </a:cubicBezTo>
                  <a:cubicBezTo>
                    <a:pt x="1954" y="1686"/>
                    <a:pt x="1959" y="1828"/>
                    <a:pt x="1893" y="1893"/>
                  </a:cubicBezTo>
                  <a:close/>
                  <a:moveTo>
                    <a:pt x="1142" y="2204"/>
                  </a:moveTo>
                  <a:lnTo>
                    <a:pt x="1142" y="2204"/>
                  </a:lnTo>
                  <a:cubicBezTo>
                    <a:pt x="1049" y="2204"/>
                    <a:pt x="952" y="2101"/>
                    <a:pt x="878" y="1921"/>
                  </a:cubicBezTo>
                  <a:cubicBezTo>
                    <a:pt x="963" y="1879"/>
                    <a:pt x="1052" y="1825"/>
                    <a:pt x="1142" y="1761"/>
                  </a:cubicBezTo>
                  <a:cubicBezTo>
                    <a:pt x="1231" y="1825"/>
                    <a:pt x="1320" y="1879"/>
                    <a:pt x="1405" y="1921"/>
                  </a:cubicBezTo>
                  <a:cubicBezTo>
                    <a:pt x="1331" y="2101"/>
                    <a:pt x="1235" y="2204"/>
                    <a:pt x="1142" y="2204"/>
                  </a:cubicBezTo>
                  <a:close/>
                  <a:moveTo>
                    <a:pt x="528" y="1940"/>
                  </a:moveTo>
                  <a:lnTo>
                    <a:pt x="528" y="1940"/>
                  </a:lnTo>
                  <a:cubicBezTo>
                    <a:pt x="468" y="1940"/>
                    <a:pt x="421" y="1924"/>
                    <a:pt x="391" y="1893"/>
                  </a:cubicBezTo>
                  <a:cubicBezTo>
                    <a:pt x="325" y="1828"/>
                    <a:pt x="330" y="1686"/>
                    <a:pt x="405" y="1506"/>
                  </a:cubicBezTo>
                  <a:cubicBezTo>
                    <a:pt x="494" y="1537"/>
                    <a:pt x="595" y="1562"/>
                    <a:pt x="704" y="1580"/>
                  </a:cubicBezTo>
                  <a:cubicBezTo>
                    <a:pt x="722" y="1689"/>
                    <a:pt x="747" y="1790"/>
                    <a:pt x="778" y="1878"/>
                  </a:cubicBezTo>
                  <a:cubicBezTo>
                    <a:pt x="685" y="1918"/>
                    <a:pt x="599" y="1940"/>
                    <a:pt x="528" y="1940"/>
                  </a:cubicBezTo>
                  <a:close/>
                  <a:moveTo>
                    <a:pt x="80" y="1143"/>
                  </a:moveTo>
                  <a:lnTo>
                    <a:pt x="80" y="1143"/>
                  </a:lnTo>
                  <a:cubicBezTo>
                    <a:pt x="80" y="1049"/>
                    <a:pt x="183" y="953"/>
                    <a:pt x="364" y="879"/>
                  </a:cubicBezTo>
                  <a:cubicBezTo>
                    <a:pt x="406" y="965"/>
                    <a:pt x="459" y="1053"/>
                    <a:pt x="523" y="1142"/>
                  </a:cubicBezTo>
                  <a:cubicBezTo>
                    <a:pt x="458" y="1233"/>
                    <a:pt x="405" y="1322"/>
                    <a:pt x="364" y="1406"/>
                  </a:cubicBezTo>
                  <a:cubicBezTo>
                    <a:pt x="183" y="1332"/>
                    <a:pt x="80" y="1236"/>
                    <a:pt x="80" y="1143"/>
                  </a:cubicBezTo>
                  <a:close/>
                  <a:moveTo>
                    <a:pt x="391" y="392"/>
                  </a:moveTo>
                  <a:lnTo>
                    <a:pt x="391" y="392"/>
                  </a:lnTo>
                  <a:cubicBezTo>
                    <a:pt x="421" y="361"/>
                    <a:pt x="468" y="345"/>
                    <a:pt x="528" y="345"/>
                  </a:cubicBezTo>
                  <a:cubicBezTo>
                    <a:pt x="599" y="345"/>
                    <a:pt x="685" y="367"/>
                    <a:pt x="778" y="407"/>
                  </a:cubicBezTo>
                  <a:cubicBezTo>
                    <a:pt x="747" y="495"/>
                    <a:pt x="722" y="596"/>
                    <a:pt x="704" y="705"/>
                  </a:cubicBezTo>
                  <a:cubicBezTo>
                    <a:pt x="595" y="723"/>
                    <a:pt x="494" y="748"/>
                    <a:pt x="406" y="779"/>
                  </a:cubicBezTo>
                  <a:cubicBezTo>
                    <a:pt x="330" y="599"/>
                    <a:pt x="324" y="458"/>
                    <a:pt x="391" y="392"/>
                  </a:cubicBezTo>
                  <a:close/>
                  <a:moveTo>
                    <a:pt x="1142" y="80"/>
                  </a:moveTo>
                  <a:lnTo>
                    <a:pt x="1142" y="80"/>
                  </a:lnTo>
                  <a:cubicBezTo>
                    <a:pt x="1235" y="80"/>
                    <a:pt x="1331" y="184"/>
                    <a:pt x="1405" y="364"/>
                  </a:cubicBezTo>
                  <a:cubicBezTo>
                    <a:pt x="1320" y="406"/>
                    <a:pt x="1231" y="460"/>
                    <a:pt x="1142" y="524"/>
                  </a:cubicBezTo>
                  <a:cubicBezTo>
                    <a:pt x="1052" y="460"/>
                    <a:pt x="963" y="406"/>
                    <a:pt x="878" y="364"/>
                  </a:cubicBezTo>
                  <a:cubicBezTo>
                    <a:pt x="952" y="184"/>
                    <a:pt x="1049" y="80"/>
                    <a:pt x="1142" y="80"/>
                  </a:cubicBezTo>
                  <a:close/>
                  <a:moveTo>
                    <a:pt x="1607" y="950"/>
                  </a:moveTo>
                  <a:lnTo>
                    <a:pt x="1607" y="950"/>
                  </a:lnTo>
                  <a:cubicBezTo>
                    <a:pt x="1604" y="894"/>
                    <a:pt x="1598" y="840"/>
                    <a:pt x="1591" y="788"/>
                  </a:cubicBezTo>
                  <a:cubicBezTo>
                    <a:pt x="1685" y="804"/>
                    <a:pt x="1770" y="826"/>
                    <a:pt x="1844" y="851"/>
                  </a:cubicBezTo>
                  <a:cubicBezTo>
                    <a:pt x="1808" y="924"/>
                    <a:pt x="1763" y="999"/>
                    <a:pt x="1710" y="1075"/>
                  </a:cubicBezTo>
                  <a:cubicBezTo>
                    <a:pt x="1678" y="1033"/>
                    <a:pt x="1644" y="991"/>
                    <a:pt x="1607" y="950"/>
                  </a:cubicBezTo>
                  <a:close/>
                  <a:moveTo>
                    <a:pt x="1613" y="1204"/>
                  </a:moveTo>
                  <a:lnTo>
                    <a:pt x="1613" y="1204"/>
                  </a:lnTo>
                  <a:cubicBezTo>
                    <a:pt x="1614" y="1184"/>
                    <a:pt x="1614" y="1163"/>
                    <a:pt x="1614" y="1143"/>
                  </a:cubicBezTo>
                  <a:cubicBezTo>
                    <a:pt x="1614" y="1122"/>
                    <a:pt x="1614" y="1101"/>
                    <a:pt x="1613" y="1080"/>
                  </a:cubicBezTo>
                  <a:cubicBezTo>
                    <a:pt x="1630" y="1101"/>
                    <a:pt x="1646" y="1122"/>
                    <a:pt x="1661" y="1142"/>
                  </a:cubicBezTo>
                  <a:cubicBezTo>
                    <a:pt x="1646" y="1163"/>
                    <a:pt x="1630" y="1183"/>
                    <a:pt x="1613" y="1204"/>
                  </a:cubicBezTo>
                  <a:close/>
                  <a:moveTo>
                    <a:pt x="1607" y="1335"/>
                  </a:moveTo>
                  <a:lnTo>
                    <a:pt x="1607" y="1335"/>
                  </a:lnTo>
                  <a:cubicBezTo>
                    <a:pt x="1644" y="1294"/>
                    <a:pt x="1678" y="1252"/>
                    <a:pt x="1711" y="1210"/>
                  </a:cubicBezTo>
                  <a:cubicBezTo>
                    <a:pt x="1765" y="1288"/>
                    <a:pt x="1810" y="1363"/>
                    <a:pt x="1845" y="1434"/>
                  </a:cubicBezTo>
                  <a:cubicBezTo>
                    <a:pt x="1770" y="1459"/>
                    <a:pt x="1685" y="1481"/>
                    <a:pt x="1591" y="1497"/>
                  </a:cubicBezTo>
                  <a:cubicBezTo>
                    <a:pt x="1598" y="1445"/>
                    <a:pt x="1604" y="1391"/>
                    <a:pt x="1607" y="1335"/>
                  </a:cubicBezTo>
                  <a:close/>
                  <a:moveTo>
                    <a:pt x="1431" y="1520"/>
                  </a:moveTo>
                  <a:lnTo>
                    <a:pt x="1431" y="1520"/>
                  </a:lnTo>
                  <a:cubicBezTo>
                    <a:pt x="1446" y="1506"/>
                    <a:pt x="1461" y="1491"/>
                    <a:pt x="1476" y="1476"/>
                  </a:cubicBezTo>
                  <a:cubicBezTo>
                    <a:pt x="1490" y="1462"/>
                    <a:pt x="1505" y="1447"/>
                    <a:pt x="1519" y="1432"/>
                  </a:cubicBezTo>
                  <a:cubicBezTo>
                    <a:pt x="1516" y="1459"/>
                    <a:pt x="1513" y="1485"/>
                    <a:pt x="1509" y="1510"/>
                  </a:cubicBezTo>
                  <a:cubicBezTo>
                    <a:pt x="1484" y="1514"/>
                    <a:pt x="1458" y="1517"/>
                    <a:pt x="1431" y="1520"/>
                  </a:cubicBezTo>
                  <a:close/>
                  <a:moveTo>
                    <a:pt x="1335" y="1608"/>
                  </a:moveTo>
                  <a:lnTo>
                    <a:pt x="1335" y="1608"/>
                  </a:lnTo>
                  <a:cubicBezTo>
                    <a:pt x="1390" y="1604"/>
                    <a:pt x="1444" y="1599"/>
                    <a:pt x="1496" y="1592"/>
                  </a:cubicBezTo>
                  <a:cubicBezTo>
                    <a:pt x="1480" y="1686"/>
                    <a:pt x="1458" y="1771"/>
                    <a:pt x="1433" y="1845"/>
                  </a:cubicBezTo>
                  <a:cubicBezTo>
                    <a:pt x="1361" y="1809"/>
                    <a:pt x="1286" y="1764"/>
                    <a:pt x="1210" y="1711"/>
                  </a:cubicBezTo>
                  <a:cubicBezTo>
                    <a:pt x="1251" y="1679"/>
                    <a:pt x="1293" y="1644"/>
                    <a:pt x="1335" y="1608"/>
                  </a:cubicBezTo>
                  <a:close/>
                  <a:moveTo>
                    <a:pt x="1081" y="1614"/>
                  </a:moveTo>
                  <a:lnTo>
                    <a:pt x="1081" y="1614"/>
                  </a:lnTo>
                  <a:cubicBezTo>
                    <a:pt x="1101" y="1615"/>
                    <a:pt x="1121" y="1615"/>
                    <a:pt x="1142" y="1615"/>
                  </a:cubicBezTo>
                  <a:cubicBezTo>
                    <a:pt x="1162" y="1615"/>
                    <a:pt x="1182" y="1615"/>
                    <a:pt x="1203" y="1614"/>
                  </a:cubicBezTo>
                  <a:cubicBezTo>
                    <a:pt x="1182" y="1630"/>
                    <a:pt x="1162" y="1646"/>
                    <a:pt x="1142" y="1662"/>
                  </a:cubicBezTo>
                  <a:cubicBezTo>
                    <a:pt x="1121" y="1646"/>
                    <a:pt x="1101" y="1630"/>
                    <a:pt x="1081" y="1614"/>
                  </a:cubicBezTo>
                  <a:close/>
                  <a:moveTo>
                    <a:pt x="949" y="1608"/>
                  </a:moveTo>
                  <a:lnTo>
                    <a:pt x="949" y="1608"/>
                  </a:lnTo>
                  <a:cubicBezTo>
                    <a:pt x="990" y="1644"/>
                    <a:pt x="1032" y="1679"/>
                    <a:pt x="1074" y="1711"/>
                  </a:cubicBezTo>
                  <a:cubicBezTo>
                    <a:pt x="997" y="1764"/>
                    <a:pt x="922" y="1809"/>
                    <a:pt x="850" y="1845"/>
                  </a:cubicBezTo>
                  <a:cubicBezTo>
                    <a:pt x="825" y="1771"/>
                    <a:pt x="804" y="1686"/>
                    <a:pt x="787" y="1592"/>
                  </a:cubicBezTo>
                  <a:cubicBezTo>
                    <a:pt x="839" y="1599"/>
                    <a:pt x="893" y="1604"/>
                    <a:pt x="949" y="1608"/>
                  </a:cubicBezTo>
                  <a:close/>
                  <a:moveTo>
                    <a:pt x="764" y="1432"/>
                  </a:moveTo>
                  <a:lnTo>
                    <a:pt x="764" y="1432"/>
                  </a:lnTo>
                  <a:cubicBezTo>
                    <a:pt x="779" y="1447"/>
                    <a:pt x="793" y="1462"/>
                    <a:pt x="808" y="1476"/>
                  </a:cubicBezTo>
                  <a:cubicBezTo>
                    <a:pt x="822" y="1491"/>
                    <a:pt x="837" y="1506"/>
                    <a:pt x="852" y="1520"/>
                  </a:cubicBezTo>
                  <a:cubicBezTo>
                    <a:pt x="826" y="1517"/>
                    <a:pt x="799" y="1514"/>
                    <a:pt x="774" y="1510"/>
                  </a:cubicBezTo>
                  <a:cubicBezTo>
                    <a:pt x="770" y="1485"/>
                    <a:pt x="767" y="1459"/>
                    <a:pt x="764" y="1432"/>
                  </a:cubicBezTo>
                  <a:close/>
                  <a:moveTo>
                    <a:pt x="676" y="1335"/>
                  </a:moveTo>
                  <a:lnTo>
                    <a:pt x="676" y="1335"/>
                  </a:lnTo>
                  <a:cubicBezTo>
                    <a:pt x="680" y="1391"/>
                    <a:pt x="685" y="1445"/>
                    <a:pt x="692" y="1497"/>
                  </a:cubicBezTo>
                  <a:cubicBezTo>
                    <a:pt x="598" y="1481"/>
                    <a:pt x="513" y="1459"/>
                    <a:pt x="438" y="1434"/>
                  </a:cubicBezTo>
                  <a:cubicBezTo>
                    <a:pt x="473" y="1363"/>
                    <a:pt x="518" y="1288"/>
                    <a:pt x="573" y="1210"/>
                  </a:cubicBezTo>
                  <a:cubicBezTo>
                    <a:pt x="605" y="1252"/>
                    <a:pt x="640" y="1294"/>
                    <a:pt x="676" y="1335"/>
                  </a:cubicBezTo>
                  <a:close/>
                  <a:moveTo>
                    <a:pt x="670" y="1080"/>
                  </a:moveTo>
                  <a:lnTo>
                    <a:pt x="670" y="1080"/>
                  </a:lnTo>
                  <a:cubicBezTo>
                    <a:pt x="670" y="1101"/>
                    <a:pt x="669" y="1122"/>
                    <a:pt x="669" y="1143"/>
                  </a:cubicBezTo>
                  <a:cubicBezTo>
                    <a:pt x="669" y="1163"/>
                    <a:pt x="670" y="1184"/>
                    <a:pt x="670" y="1204"/>
                  </a:cubicBezTo>
                  <a:cubicBezTo>
                    <a:pt x="654" y="1183"/>
                    <a:pt x="637" y="1163"/>
                    <a:pt x="622" y="1142"/>
                  </a:cubicBezTo>
                  <a:cubicBezTo>
                    <a:pt x="637" y="1122"/>
                    <a:pt x="653" y="1101"/>
                    <a:pt x="670" y="1080"/>
                  </a:cubicBezTo>
                  <a:close/>
                  <a:moveTo>
                    <a:pt x="676" y="950"/>
                  </a:moveTo>
                  <a:lnTo>
                    <a:pt x="676" y="950"/>
                  </a:lnTo>
                  <a:cubicBezTo>
                    <a:pt x="639" y="991"/>
                    <a:pt x="605" y="1033"/>
                    <a:pt x="573" y="1075"/>
                  </a:cubicBezTo>
                  <a:cubicBezTo>
                    <a:pt x="520" y="999"/>
                    <a:pt x="475" y="924"/>
                    <a:pt x="439" y="851"/>
                  </a:cubicBezTo>
                  <a:cubicBezTo>
                    <a:pt x="514" y="826"/>
                    <a:pt x="598" y="804"/>
                    <a:pt x="692" y="788"/>
                  </a:cubicBezTo>
                  <a:cubicBezTo>
                    <a:pt x="685" y="840"/>
                    <a:pt x="680" y="894"/>
                    <a:pt x="676" y="950"/>
                  </a:cubicBezTo>
                  <a:close/>
                  <a:moveTo>
                    <a:pt x="852" y="765"/>
                  </a:moveTo>
                  <a:lnTo>
                    <a:pt x="852" y="765"/>
                  </a:lnTo>
                  <a:cubicBezTo>
                    <a:pt x="837" y="779"/>
                    <a:pt x="822" y="794"/>
                    <a:pt x="808" y="809"/>
                  </a:cubicBezTo>
                  <a:cubicBezTo>
                    <a:pt x="793" y="823"/>
                    <a:pt x="779" y="838"/>
                    <a:pt x="764" y="853"/>
                  </a:cubicBezTo>
                  <a:cubicBezTo>
                    <a:pt x="767" y="826"/>
                    <a:pt x="770" y="800"/>
                    <a:pt x="774" y="775"/>
                  </a:cubicBezTo>
                  <a:cubicBezTo>
                    <a:pt x="799" y="771"/>
                    <a:pt x="826" y="768"/>
                    <a:pt x="852" y="765"/>
                  </a:cubicBezTo>
                  <a:close/>
                  <a:moveTo>
                    <a:pt x="949" y="677"/>
                  </a:moveTo>
                  <a:lnTo>
                    <a:pt x="949" y="677"/>
                  </a:lnTo>
                  <a:cubicBezTo>
                    <a:pt x="893" y="681"/>
                    <a:pt x="839" y="686"/>
                    <a:pt x="787" y="693"/>
                  </a:cubicBezTo>
                  <a:cubicBezTo>
                    <a:pt x="804" y="599"/>
                    <a:pt x="825" y="514"/>
                    <a:pt x="850" y="440"/>
                  </a:cubicBezTo>
                  <a:cubicBezTo>
                    <a:pt x="922" y="476"/>
                    <a:pt x="997" y="521"/>
                    <a:pt x="1074" y="574"/>
                  </a:cubicBezTo>
                  <a:cubicBezTo>
                    <a:pt x="1032" y="606"/>
                    <a:pt x="990" y="641"/>
                    <a:pt x="949" y="677"/>
                  </a:cubicBezTo>
                  <a:close/>
                  <a:moveTo>
                    <a:pt x="1203" y="671"/>
                  </a:moveTo>
                  <a:lnTo>
                    <a:pt x="1203" y="671"/>
                  </a:lnTo>
                  <a:cubicBezTo>
                    <a:pt x="1182" y="670"/>
                    <a:pt x="1162" y="670"/>
                    <a:pt x="1142" y="670"/>
                  </a:cubicBezTo>
                  <a:cubicBezTo>
                    <a:pt x="1121" y="670"/>
                    <a:pt x="1101" y="670"/>
                    <a:pt x="1081" y="671"/>
                  </a:cubicBezTo>
                  <a:cubicBezTo>
                    <a:pt x="1101" y="655"/>
                    <a:pt x="1121" y="639"/>
                    <a:pt x="1142" y="623"/>
                  </a:cubicBezTo>
                  <a:cubicBezTo>
                    <a:pt x="1162" y="639"/>
                    <a:pt x="1182" y="655"/>
                    <a:pt x="1203" y="671"/>
                  </a:cubicBezTo>
                  <a:close/>
                  <a:moveTo>
                    <a:pt x="1335" y="677"/>
                  </a:moveTo>
                  <a:lnTo>
                    <a:pt x="1335" y="677"/>
                  </a:lnTo>
                  <a:cubicBezTo>
                    <a:pt x="1293" y="641"/>
                    <a:pt x="1251" y="606"/>
                    <a:pt x="1210" y="574"/>
                  </a:cubicBezTo>
                  <a:cubicBezTo>
                    <a:pt x="1286" y="521"/>
                    <a:pt x="1361" y="476"/>
                    <a:pt x="1433" y="440"/>
                  </a:cubicBezTo>
                  <a:cubicBezTo>
                    <a:pt x="1458" y="514"/>
                    <a:pt x="1480" y="599"/>
                    <a:pt x="1496" y="693"/>
                  </a:cubicBezTo>
                  <a:cubicBezTo>
                    <a:pt x="1444" y="686"/>
                    <a:pt x="1390" y="681"/>
                    <a:pt x="1335" y="677"/>
                  </a:cubicBezTo>
                  <a:close/>
                  <a:moveTo>
                    <a:pt x="1476" y="809"/>
                  </a:moveTo>
                  <a:lnTo>
                    <a:pt x="1476" y="809"/>
                  </a:lnTo>
                  <a:cubicBezTo>
                    <a:pt x="1461" y="794"/>
                    <a:pt x="1446" y="779"/>
                    <a:pt x="1431" y="765"/>
                  </a:cubicBezTo>
                  <a:cubicBezTo>
                    <a:pt x="1458" y="768"/>
                    <a:pt x="1484" y="771"/>
                    <a:pt x="1509" y="775"/>
                  </a:cubicBezTo>
                  <a:cubicBezTo>
                    <a:pt x="1513" y="800"/>
                    <a:pt x="1516" y="826"/>
                    <a:pt x="1519" y="853"/>
                  </a:cubicBezTo>
                  <a:cubicBezTo>
                    <a:pt x="1505" y="838"/>
                    <a:pt x="1490" y="823"/>
                    <a:pt x="1476" y="809"/>
                  </a:cubicBezTo>
                  <a:close/>
                  <a:moveTo>
                    <a:pt x="1534" y="1143"/>
                  </a:moveTo>
                  <a:lnTo>
                    <a:pt x="1534" y="1143"/>
                  </a:lnTo>
                  <a:cubicBezTo>
                    <a:pt x="1534" y="1198"/>
                    <a:pt x="1532" y="1251"/>
                    <a:pt x="1529" y="1303"/>
                  </a:cubicBezTo>
                  <a:cubicBezTo>
                    <a:pt x="1494" y="1342"/>
                    <a:pt x="1457" y="1381"/>
                    <a:pt x="1419" y="1420"/>
                  </a:cubicBezTo>
                  <a:cubicBezTo>
                    <a:pt x="1381" y="1458"/>
                    <a:pt x="1342" y="1495"/>
                    <a:pt x="1302" y="1530"/>
                  </a:cubicBezTo>
                  <a:cubicBezTo>
                    <a:pt x="1250" y="1533"/>
                    <a:pt x="1197" y="1535"/>
                    <a:pt x="1142" y="1535"/>
                  </a:cubicBezTo>
                  <a:cubicBezTo>
                    <a:pt x="1087" y="1535"/>
                    <a:pt x="1033" y="1533"/>
                    <a:pt x="981" y="1530"/>
                  </a:cubicBezTo>
                  <a:cubicBezTo>
                    <a:pt x="942" y="1495"/>
                    <a:pt x="903" y="1458"/>
                    <a:pt x="864" y="1420"/>
                  </a:cubicBezTo>
                  <a:cubicBezTo>
                    <a:pt x="826" y="1381"/>
                    <a:pt x="789" y="1342"/>
                    <a:pt x="754" y="1303"/>
                  </a:cubicBezTo>
                  <a:cubicBezTo>
                    <a:pt x="751" y="1251"/>
                    <a:pt x="749" y="1198"/>
                    <a:pt x="749" y="1143"/>
                  </a:cubicBezTo>
                  <a:cubicBezTo>
                    <a:pt x="749" y="1087"/>
                    <a:pt x="751" y="1034"/>
                    <a:pt x="754" y="982"/>
                  </a:cubicBezTo>
                  <a:cubicBezTo>
                    <a:pt x="789" y="943"/>
                    <a:pt x="825" y="904"/>
                    <a:pt x="864" y="865"/>
                  </a:cubicBezTo>
                  <a:cubicBezTo>
                    <a:pt x="903" y="827"/>
                    <a:pt x="942" y="790"/>
                    <a:pt x="981" y="755"/>
                  </a:cubicBezTo>
                  <a:cubicBezTo>
                    <a:pt x="1033" y="752"/>
                    <a:pt x="1087" y="750"/>
                    <a:pt x="1142" y="750"/>
                  </a:cubicBezTo>
                  <a:cubicBezTo>
                    <a:pt x="1197" y="750"/>
                    <a:pt x="1250" y="752"/>
                    <a:pt x="1302" y="755"/>
                  </a:cubicBezTo>
                  <a:cubicBezTo>
                    <a:pt x="1342" y="790"/>
                    <a:pt x="1381" y="827"/>
                    <a:pt x="1419" y="865"/>
                  </a:cubicBezTo>
                  <a:cubicBezTo>
                    <a:pt x="1458" y="904"/>
                    <a:pt x="1495" y="943"/>
                    <a:pt x="1529" y="982"/>
                  </a:cubicBezTo>
                  <a:cubicBezTo>
                    <a:pt x="1532" y="1034"/>
                    <a:pt x="1534" y="1087"/>
                    <a:pt x="1534" y="1143"/>
                  </a:cubicBezTo>
                  <a:close/>
                  <a:moveTo>
                    <a:pt x="1756" y="345"/>
                  </a:moveTo>
                  <a:lnTo>
                    <a:pt x="1756" y="345"/>
                  </a:lnTo>
                  <a:cubicBezTo>
                    <a:pt x="1816" y="345"/>
                    <a:pt x="1862" y="361"/>
                    <a:pt x="1893" y="392"/>
                  </a:cubicBezTo>
                  <a:cubicBezTo>
                    <a:pt x="1959" y="458"/>
                    <a:pt x="1953" y="599"/>
                    <a:pt x="1878" y="779"/>
                  </a:cubicBezTo>
                  <a:cubicBezTo>
                    <a:pt x="1789" y="748"/>
                    <a:pt x="1689" y="723"/>
                    <a:pt x="1579" y="705"/>
                  </a:cubicBezTo>
                  <a:cubicBezTo>
                    <a:pt x="1561" y="596"/>
                    <a:pt x="1536" y="495"/>
                    <a:pt x="1505" y="407"/>
                  </a:cubicBezTo>
                  <a:cubicBezTo>
                    <a:pt x="1599" y="367"/>
                    <a:pt x="1684" y="345"/>
                    <a:pt x="1756" y="345"/>
                  </a:cubicBezTo>
                  <a:close/>
                  <a:moveTo>
                    <a:pt x="2284" y="1143"/>
                  </a:moveTo>
                  <a:lnTo>
                    <a:pt x="2284" y="1143"/>
                  </a:lnTo>
                  <a:cubicBezTo>
                    <a:pt x="2284" y="1010"/>
                    <a:pt x="2158" y="892"/>
                    <a:pt x="1952" y="807"/>
                  </a:cubicBezTo>
                  <a:cubicBezTo>
                    <a:pt x="2042" y="594"/>
                    <a:pt x="2041" y="427"/>
                    <a:pt x="1949" y="335"/>
                  </a:cubicBezTo>
                  <a:cubicBezTo>
                    <a:pt x="1903" y="289"/>
                    <a:pt x="1838" y="265"/>
                    <a:pt x="1756" y="265"/>
                  </a:cubicBezTo>
                  <a:cubicBezTo>
                    <a:pt x="1675" y="265"/>
                    <a:pt x="1580" y="289"/>
                    <a:pt x="1477" y="332"/>
                  </a:cubicBezTo>
                  <a:cubicBezTo>
                    <a:pt x="1392" y="126"/>
                    <a:pt x="1274" y="0"/>
                    <a:pt x="1142" y="0"/>
                  </a:cubicBezTo>
                  <a:cubicBezTo>
                    <a:pt x="1009" y="0"/>
                    <a:pt x="891" y="126"/>
                    <a:pt x="806" y="332"/>
                  </a:cubicBezTo>
                  <a:cubicBezTo>
                    <a:pt x="704" y="289"/>
                    <a:pt x="609" y="265"/>
                    <a:pt x="528" y="265"/>
                  </a:cubicBezTo>
                  <a:cubicBezTo>
                    <a:pt x="446" y="265"/>
                    <a:pt x="380" y="289"/>
                    <a:pt x="334" y="335"/>
                  </a:cubicBezTo>
                  <a:cubicBezTo>
                    <a:pt x="242" y="427"/>
                    <a:pt x="242" y="594"/>
                    <a:pt x="331" y="807"/>
                  </a:cubicBezTo>
                  <a:cubicBezTo>
                    <a:pt x="125" y="892"/>
                    <a:pt x="0" y="1010"/>
                    <a:pt x="0" y="1143"/>
                  </a:cubicBezTo>
                  <a:cubicBezTo>
                    <a:pt x="0" y="1275"/>
                    <a:pt x="125" y="1393"/>
                    <a:pt x="331" y="1478"/>
                  </a:cubicBezTo>
                  <a:cubicBezTo>
                    <a:pt x="246" y="1684"/>
                    <a:pt x="240" y="1856"/>
                    <a:pt x="334" y="1950"/>
                  </a:cubicBezTo>
                  <a:cubicBezTo>
                    <a:pt x="380" y="1996"/>
                    <a:pt x="446" y="2020"/>
                    <a:pt x="528" y="2020"/>
                  </a:cubicBezTo>
                  <a:cubicBezTo>
                    <a:pt x="609" y="2020"/>
                    <a:pt x="704" y="1996"/>
                    <a:pt x="806" y="1953"/>
                  </a:cubicBezTo>
                  <a:cubicBezTo>
                    <a:pt x="891" y="2159"/>
                    <a:pt x="1009" y="2284"/>
                    <a:pt x="1142" y="2284"/>
                  </a:cubicBezTo>
                  <a:cubicBezTo>
                    <a:pt x="1274" y="2284"/>
                    <a:pt x="1392" y="2159"/>
                    <a:pt x="1477" y="1953"/>
                  </a:cubicBezTo>
                  <a:cubicBezTo>
                    <a:pt x="1580" y="1996"/>
                    <a:pt x="1675" y="2020"/>
                    <a:pt x="1756" y="2020"/>
                  </a:cubicBezTo>
                  <a:cubicBezTo>
                    <a:pt x="1838" y="2020"/>
                    <a:pt x="1903" y="1996"/>
                    <a:pt x="1949" y="1950"/>
                  </a:cubicBezTo>
                  <a:cubicBezTo>
                    <a:pt x="2043" y="1856"/>
                    <a:pt x="2038" y="1684"/>
                    <a:pt x="1952" y="1478"/>
                  </a:cubicBezTo>
                  <a:cubicBezTo>
                    <a:pt x="2158" y="1393"/>
                    <a:pt x="2284" y="1275"/>
                    <a:pt x="2284" y="1143"/>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28" name="Freeform 29"/>
            <p:cNvSpPr/>
            <p:nvPr/>
          </p:nvSpPr>
          <p:spPr bwMode="auto">
            <a:xfrm>
              <a:off x="7021513" y="5929313"/>
              <a:ext cx="177800" cy="177800"/>
            </a:xfrm>
            <a:custGeom>
              <a:avLst/>
              <a:gdLst>
                <a:gd name="T0" fmla="*/ 120 w 240"/>
                <a:gd name="T1" fmla="*/ 0 h 240"/>
                <a:gd name="T2" fmla="*/ 120 w 240"/>
                <a:gd name="T3" fmla="*/ 0 h 240"/>
                <a:gd name="T4" fmla="*/ 0 w 240"/>
                <a:gd name="T5" fmla="*/ 120 h 240"/>
                <a:gd name="T6" fmla="*/ 120 w 240"/>
                <a:gd name="T7" fmla="*/ 240 h 240"/>
                <a:gd name="T8" fmla="*/ 240 w 240"/>
                <a:gd name="T9" fmla="*/ 120 h 240"/>
                <a:gd name="T10" fmla="*/ 120 w 240"/>
                <a:gd name="T11" fmla="*/ 0 h 240"/>
              </a:gdLst>
              <a:ahLst/>
              <a:cxnLst>
                <a:cxn ang="0">
                  <a:pos x="T0" y="T1"/>
                </a:cxn>
                <a:cxn ang="0">
                  <a:pos x="T2" y="T3"/>
                </a:cxn>
                <a:cxn ang="0">
                  <a:pos x="T4" y="T5"/>
                </a:cxn>
                <a:cxn ang="0">
                  <a:pos x="T6" y="T7"/>
                </a:cxn>
                <a:cxn ang="0">
                  <a:pos x="T8" y="T9"/>
                </a:cxn>
                <a:cxn ang="0">
                  <a:pos x="T10" y="T11"/>
                </a:cxn>
              </a:cxnLst>
              <a:rect l="0" t="0" r="r" b="b"/>
              <a:pathLst>
                <a:path w="240" h="240">
                  <a:moveTo>
                    <a:pt x="120" y="0"/>
                  </a:moveTo>
                  <a:lnTo>
                    <a:pt x="120" y="0"/>
                  </a:lnTo>
                  <a:cubicBezTo>
                    <a:pt x="53" y="0"/>
                    <a:pt x="0" y="53"/>
                    <a:pt x="0" y="120"/>
                  </a:cubicBezTo>
                  <a:cubicBezTo>
                    <a:pt x="0" y="186"/>
                    <a:pt x="53" y="240"/>
                    <a:pt x="120" y="240"/>
                  </a:cubicBezTo>
                  <a:cubicBezTo>
                    <a:pt x="186" y="240"/>
                    <a:pt x="240" y="186"/>
                    <a:pt x="240" y="120"/>
                  </a:cubicBezTo>
                  <a:cubicBezTo>
                    <a:pt x="240" y="53"/>
                    <a:pt x="186" y="0"/>
                    <a:pt x="120"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29" name="组 28"/>
          <p:cNvGrpSpPr/>
          <p:nvPr userDrawn="1"/>
        </p:nvGrpSpPr>
        <p:grpSpPr>
          <a:xfrm rot="20127958">
            <a:off x="1192567" y="463114"/>
            <a:ext cx="1065925" cy="836733"/>
            <a:chOff x="3654425" y="5089525"/>
            <a:chExt cx="1860550" cy="1460500"/>
          </a:xfrm>
          <a:solidFill>
            <a:srgbClr val="3D4E5B"/>
          </a:solidFill>
        </p:grpSpPr>
        <p:sp>
          <p:nvSpPr>
            <p:cNvPr id="30" name="Freeform 21"/>
            <p:cNvSpPr>
              <a:spLocks noEditPoints="1"/>
            </p:cNvSpPr>
            <p:nvPr/>
          </p:nvSpPr>
          <p:spPr bwMode="auto">
            <a:xfrm>
              <a:off x="3654425" y="5089525"/>
              <a:ext cx="1860550" cy="1460500"/>
            </a:xfrm>
            <a:custGeom>
              <a:avLst/>
              <a:gdLst>
                <a:gd name="T0" fmla="*/ 2372 w 2506"/>
                <a:gd name="T1" fmla="*/ 1716 h 1970"/>
                <a:gd name="T2" fmla="*/ 2372 w 2506"/>
                <a:gd name="T3" fmla="*/ 1716 h 1970"/>
                <a:gd name="T4" fmla="*/ 1858 w 2506"/>
                <a:gd name="T5" fmla="*/ 1575 h 1970"/>
                <a:gd name="T6" fmla="*/ 1818 w 2506"/>
                <a:gd name="T7" fmla="*/ 1576 h 1970"/>
                <a:gd name="T8" fmla="*/ 1323 w 2506"/>
                <a:gd name="T9" fmla="*/ 1715 h 1970"/>
                <a:gd name="T10" fmla="*/ 1323 w 2506"/>
                <a:gd name="T11" fmla="*/ 308 h 1970"/>
                <a:gd name="T12" fmla="*/ 1847 w 2506"/>
                <a:gd name="T13" fmla="*/ 133 h 1970"/>
                <a:gd name="T14" fmla="*/ 2372 w 2506"/>
                <a:gd name="T15" fmla="*/ 310 h 1970"/>
                <a:gd name="T16" fmla="*/ 2372 w 2506"/>
                <a:gd name="T17" fmla="*/ 1716 h 1970"/>
                <a:gd name="T18" fmla="*/ 1182 w 2506"/>
                <a:gd name="T19" fmla="*/ 1715 h 1970"/>
                <a:gd name="T20" fmla="*/ 1182 w 2506"/>
                <a:gd name="T21" fmla="*/ 1715 h 1970"/>
                <a:gd name="T22" fmla="*/ 688 w 2506"/>
                <a:gd name="T23" fmla="*/ 1576 h 1970"/>
                <a:gd name="T24" fmla="*/ 647 w 2506"/>
                <a:gd name="T25" fmla="*/ 1575 h 1970"/>
                <a:gd name="T26" fmla="*/ 133 w 2506"/>
                <a:gd name="T27" fmla="*/ 1716 h 1970"/>
                <a:gd name="T28" fmla="*/ 133 w 2506"/>
                <a:gd name="T29" fmla="*/ 310 h 1970"/>
                <a:gd name="T30" fmla="*/ 659 w 2506"/>
                <a:gd name="T31" fmla="*/ 133 h 1970"/>
                <a:gd name="T32" fmla="*/ 1182 w 2506"/>
                <a:gd name="T33" fmla="*/ 308 h 1970"/>
                <a:gd name="T34" fmla="*/ 1182 w 2506"/>
                <a:gd name="T35" fmla="*/ 1715 h 1970"/>
                <a:gd name="T36" fmla="*/ 2501 w 2506"/>
                <a:gd name="T37" fmla="*/ 267 h 1970"/>
                <a:gd name="T38" fmla="*/ 2501 w 2506"/>
                <a:gd name="T39" fmla="*/ 267 h 1970"/>
                <a:gd name="T40" fmla="*/ 1849 w 2506"/>
                <a:gd name="T41" fmla="*/ 0 h 1970"/>
                <a:gd name="T42" fmla="*/ 1823 w 2506"/>
                <a:gd name="T43" fmla="*/ 0 h 1970"/>
                <a:gd name="T44" fmla="*/ 1253 w 2506"/>
                <a:gd name="T45" fmla="*/ 184 h 1970"/>
                <a:gd name="T46" fmla="*/ 683 w 2506"/>
                <a:gd name="T47" fmla="*/ 0 h 1970"/>
                <a:gd name="T48" fmla="*/ 657 w 2506"/>
                <a:gd name="T49" fmla="*/ 0 h 1970"/>
                <a:gd name="T50" fmla="*/ 5 w 2506"/>
                <a:gd name="T51" fmla="*/ 267 h 1970"/>
                <a:gd name="T52" fmla="*/ 0 w 2506"/>
                <a:gd name="T53" fmla="*/ 279 h 1970"/>
                <a:gd name="T54" fmla="*/ 0 w 2506"/>
                <a:gd name="T55" fmla="*/ 1970 h 1970"/>
                <a:gd name="T56" fmla="*/ 107 w 2506"/>
                <a:gd name="T57" fmla="*/ 1889 h 1970"/>
                <a:gd name="T58" fmla="*/ 682 w 2506"/>
                <a:gd name="T59" fmla="*/ 1709 h 1970"/>
                <a:gd name="T60" fmla="*/ 1190 w 2506"/>
                <a:gd name="T61" fmla="*/ 1876 h 1970"/>
                <a:gd name="T62" fmla="*/ 1208 w 2506"/>
                <a:gd name="T63" fmla="*/ 1888 h 1970"/>
                <a:gd name="T64" fmla="*/ 1253 w 2506"/>
                <a:gd name="T65" fmla="*/ 1924 h 1970"/>
                <a:gd name="T66" fmla="*/ 1298 w 2506"/>
                <a:gd name="T67" fmla="*/ 1888 h 1970"/>
                <a:gd name="T68" fmla="*/ 1316 w 2506"/>
                <a:gd name="T69" fmla="*/ 1876 h 1970"/>
                <a:gd name="T70" fmla="*/ 1824 w 2506"/>
                <a:gd name="T71" fmla="*/ 1709 h 1970"/>
                <a:gd name="T72" fmla="*/ 2399 w 2506"/>
                <a:gd name="T73" fmla="*/ 1889 h 1970"/>
                <a:gd name="T74" fmla="*/ 2506 w 2506"/>
                <a:gd name="T75" fmla="*/ 1970 h 1970"/>
                <a:gd name="T76" fmla="*/ 2506 w 2506"/>
                <a:gd name="T77" fmla="*/ 279 h 1970"/>
                <a:gd name="T78" fmla="*/ 2501 w 2506"/>
                <a:gd name="T79" fmla="*/ 267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06" h="1970">
                  <a:moveTo>
                    <a:pt x="2372" y="1716"/>
                  </a:moveTo>
                  <a:lnTo>
                    <a:pt x="2372" y="1716"/>
                  </a:lnTo>
                  <a:cubicBezTo>
                    <a:pt x="2261" y="1655"/>
                    <a:pt x="2075" y="1575"/>
                    <a:pt x="1858" y="1575"/>
                  </a:cubicBezTo>
                  <a:cubicBezTo>
                    <a:pt x="1845" y="1575"/>
                    <a:pt x="1831" y="1576"/>
                    <a:pt x="1818" y="1576"/>
                  </a:cubicBezTo>
                  <a:cubicBezTo>
                    <a:pt x="1599" y="1587"/>
                    <a:pt x="1427" y="1659"/>
                    <a:pt x="1323" y="1715"/>
                  </a:cubicBezTo>
                  <a:lnTo>
                    <a:pt x="1323" y="308"/>
                  </a:lnTo>
                  <a:cubicBezTo>
                    <a:pt x="1347" y="271"/>
                    <a:pt x="1462" y="127"/>
                    <a:pt x="1847" y="133"/>
                  </a:cubicBezTo>
                  <a:cubicBezTo>
                    <a:pt x="2229" y="140"/>
                    <a:pt x="2347" y="273"/>
                    <a:pt x="2372" y="310"/>
                  </a:cubicBezTo>
                  <a:lnTo>
                    <a:pt x="2372" y="1716"/>
                  </a:lnTo>
                  <a:close/>
                  <a:moveTo>
                    <a:pt x="1182" y="1715"/>
                  </a:moveTo>
                  <a:lnTo>
                    <a:pt x="1182" y="1715"/>
                  </a:lnTo>
                  <a:cubicBezTo>
                    <a:pt x="1079" y="1659"/>
                    <a:pt x="906" y="1587"/>
                    <a:pt x="688" y="1576"/>
                  </a:cubicBezTo>
                  <a:cubicBezTo>
                    <a:pt x="674" y="1576"/>
                    <a:pt x="661" y="1575"/>
                    <a:pt x="647" y="1575"/>
                  </a:cubicBezTo>
                  <a:cubicBezTo>
                    <a:pt x="431" y="1575"/>
                    <a:pt x="244" y="1655"/>
                    <a:pt x="133" y="1716"/>
                  </a:cubicBezTo>
                  <a:lnTo>
                    <a:pt x="133" y="310"/>
                  </a:lnTo>
                  <a:cubicBezTo>
                    <a:pt x="159" y="273"/>
                    <a:pt x="276" y="140"/>
                    <a:pt x="659" y="133"/>
                  </a:cubicBezTo>
                  <a:cubicBezTo>
                    <a:pt x="1044" y="127"/>
                    <a:pt x="1159" y="271"/>
                    <a:pt x="1182" y="308"/>
                  </a:cubicBezTo>
                  <a:lnTo>
                    <a:pt x="1182" y="1715"/>
                  </a:lnTo>
                  <a:close/>
                  <a:moveTo>
                    <a:pt x="2501" y="267"/>
                  </a:moveTo>
                  <a:lnTo>
                    <a:pt x="2501" y="267"/>
                  </a:lnTo>
                  <a:cubicBezTo>
                    <a:pt x="2490" y="240"/>
                    <a:pt x="2379" y="9"/>
                    <a:pt x="1849" y="0"/>
                  </a:cubicBezTo>
                  <a:cubicBezTo>
                    <a:pt x="1840" y="0"/>
                    <a:pt x="1831" y="0"/>
                    <a:pt x="1823" y="0"/>
                  </a:cubicBezTo>
                  <a:cubicBezTo>
                    <a:pt x="1490" y="0"/>
                    <a:pt x="1328" y="105"/>
                    <a:pt x="1253" y="184"/>
                  </a:cubicBezTo>
                  <a:cubicBezTo>
                    <a:pt x="1178" y="105"/>
                    <a:pt x="1015" y="0"/>
                    <a:pt x="683" y="0"/>
                  </a:cubicBezTo>
                  <a:cubicBezTo>
                    <a:pt x="674" y="0"/>
                    <a:pt x="666" y="0"/>
                    <a:pt x="657" y="0"/>
                  </a:cubicBezTo>
                  <a:cubicBezTo>
                    <a:pt x="127" y="9"/>
                    <a:pt x="16" y="240"/>
                    <a:pt x="5" y="267"/>
                  </a:cubicBezTo>
                  <a:lnTo>
                    <a:pt x="0" y="279"/>
                  </a:lnTo>
                  <a:lnTo>
                    <a:pt x="0" y="1970"/>
                  </a:lnTo>
                  <a:lnTo>
                    <a:pt x="107" y="1889"/>
                  </a:lnTo>
                  <a:cubicBezTo>
                    <a:pt x="109" y="1887"/>
                    <a:pt x="369" y="1695"/>
                    <a:pt x="682" y="1709"/>
                  </a:cubicBezTo>
                  <a:cubicBezTo>
                    <a:pt x="943" y="1722"/>
                    <a:pt x="1133" y="1837"/>
                    <a:pt x="1190" y="1876"/>
                  </a:cubicBezTo>
                  <a:cubicBezTo>
                    <a:pt x="1201" y="1883"/>
                    <a:pt x="1207" y="1888"/>
                    <a:pt x="1208" y="1888"/>
                  </a:cubicBezTo>
                  <a:lnTo>
                    <a:pt x="1253" y="1924"/>
                  </a:lnTo>
                  <a:lnTo>
                    <a:pt x="1298" y="1888"/>
                  </a:lnTo>
                  <a:cubicBezTo>
                    <a:pt x="1298" y="1888"/>
                    <a:pt x="1304" y="1883"/>
                    <a:pt x="1316" y="1876"/>
                  </a:cubicBezTo>
                  <a:cubicBezTo>
                    <a:pt x="1373" y="1837"/>
                    <a:pt x="1563" y="1722"/>
                    <a:pt x="1824" y="1709"/>
                  </a:cubicBezTo>
                  <a:cubicBezTo>
                    <a:pt x="2135" y="1695"/>
                    <a:pt x="2396" y="1887"/>
                    <a:pt x="2399" y="1889"/>
                  </a:cubicBezTo>
                  <a:lnTo>
                    <a:pt x="2506" y="1970"/>
                  </a:lnTo>
                  <a:lnTo>
                    <a:pt x="2506" y="279"/>
                  </a:lnTo>
                  <a:lnTo>
                    <a:pt x="2501" y="267"/>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1" name="Freeform 22"/>
            <p:cNvSpPr/>
            <p:nvPr/>
          </p:nvSpPr>
          <p:spPr bwMode="auto">
            <a:xfrm>
              <a:off x="3829050" y="5399088"/>
              <a:ext cx="627063" cy="152400"/>
            </a:xfrm>
            <a:custGeom>
              <a:avLst/>
              <a:gdLst>
                <a:gd name="T0" fmla="*/ 822 w 844"/>
                <a:gd name="T1" fmla="*/ 128 h 206"/>
                <a:gd name="T2" fmla="*/ 822 w 844"/>
                <a:gd name="T3" fmla="*/ 128 h 206"/>
                <a:gd name="T4" fmla="*/ 441 w 844"/>
                <a:gd name="T5" fmla="*/ 10 h 206"/>
                <a:gd name="T6" fmla="*/ 23 w 844"/>
                <a:gd name="T7" fmla="*/ 127 h 206"/>
                <a:gd name="T8" fmla="*/ 12 w 844"/>
                <a:gd name="T9" fmla="*/ 183 h 206"/>
                <a:gd name="T10" fmla="*/ 45 w 844"/>
                <a:gd name="T11" fmla="*/ 200 h 206"/>
                <a:gd name="T12" fmla="*/ 68 w 844"/>
                <a:gd name="T13" fmla="*/ 193 h 206"/>
                <a:gd name="T14" fmla="*/ 437 w 844"/>
                <a:gd name="T15" fmla="*/ 89 h 206"/>
                <a:gd name="T16" fmla="*/ 775 w 844"/>
                <a:gd name="T17" fmla="*/ 193 h 206"/>
                <a:gd name="T18" fmla="*/ 831 w 844"/>
                <a:gd name="T19" fmla="*/ 183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3"/>
                    <a:pt x="667" y="19"/>
                    <a:pt x="441" y="10"/>
                  </a:cubicBezTo>
                  <a:cubicBezTo>
                    <a:pt x="213" y="0"/>
                    <a:pt x="30" y="122"/>
                    <a:pt x="23" y="127"/>
                  </a:cubicBezTo>
                  <a:cubicBezTo>
                    <a:pt x="4" y="139"/>
                    <a:pt x="0" y="164"/>
                    <a:pt x="12" y="183"/>
                  </a:cubicBezTo>
                  <a:cubicBezTo>
                    <a:pt x="20" y="194"/>
                    <a:pt x="32" y="200"/>
                    <a:pt x="45" y="200"/>
                  </a:cubicBezTo>
                  <a:cubicBezTo>
                    <a:pt x="53" y="200"/>
                    <a:pt x="61" y="198"/>
                    <a:pt x="68" y="193"/>
                  </a:cubicBezTo>
                  <a:cubicBezTo>
                    <a:pt x="69" y="192"/>
                    <a:pt x="236" y="81"/>
                    <a:pt x="437" y="89"/>
                  </a:cubicBezTo>
                  <a:cubicBezTo>
                    <a:pt x="639" y="98"/>
                    <a:pt x="774" y="192"/>
                    <a:pt x="775" y="193"/>
                  </a:cubicBezTo>
                  <a:cubicBezTo>
                    <a:pt x="793" y="206"/>
                    <a:pt x="818" y="201"/>
                    <a:pt x="831" y="183"/>
                  </a:cubicBezTo>
                  <a:cubicBezTo>
                    <a:pt x="844" y="165"/>
                    <a:pt x="840" y="140"/>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2" name="Freeform 23"/>
            <p:cNvSpPr/>
            <p:nvPr/>
          </p:nvSpPr>
          <p:spPr bwMode="auto">
            <a:xfrm>
              <a:off x="3829050" y="5678488"/>
              <a:ext cx="627063" cy="152400"/>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8 w 844"/>
                <a:gd name="T13" fmla="*/ 194 h 206"/>
                <a:gd name="T14" fmla="*/ 437 w 844"/>
                <a:gd name="T15" fmla="*/ 90 h 206"/>
                <a:gd name="T16" fmla="*/ 775 w 844"/>
                <a:gd name="T17" fmla="*/ 194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3"/>
                    <a:pt x="23" y="128"/>
                  </a:cubicBezTo>
                  <a:cubicBezTo>
                    <a:pt x="4" y="140"/>
                    <a:pt x="0" y="165"/>
                    <a:pt x="12" y="183"/>
                  </a:cubicBezTo>
                  <a:cubicBezTo>
                    <a:pt x="20" y="195"/>
                    <a:pt x="32" y="201"/>
                    <a:pt x="45" y="201"/>
                  </a:cubicBezTo>
                  <a:cubicBezTo>
                    <a:pt x="53" y="201"/>
                    <a:pt x="61" y="199"/>
                    <a:pt x="68" y="194"/>
                  </a:cubicBezTo>
                  <a:cubicBezTo>
                    <a:pt x="69" y="193"/>
                    <a:pt x="236" y="82"/>
                    <a:pt x="437" y="90"/>
                  </a:cubicBezTo>
                  <a:cubicBezTo>
                    <a:pt x="639" y="99"/>
                    <a:pt x="774" y="193"/>
                    <a:pt x="775" y="194"/>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3" name="Freeform 24"/>
            <p:cNvSpPr/>
            <p:nvPr/>
          </p:nvSpPr>
          <p:spPr bwMode="auto">
            <a:xfrm>
              <a:off x="3829050" y="5957888"/>
              <a:ext cx="627063" cy="153988"/>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8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8"/>
                  </a:cubicBezTo>
                  <a:cubicBezTo>
                    <a:pt x="4" y="140"/>
                    <a:pt x="0" y="165"/>
                    <a:pt x="12" y="183"/>
                  </a:cubicBezTo>
                  <a:cubicBezTo>
                    <a:pt x="20" y="195"/>
                    <a:pt x="32" y="201"/>
                    <a:pt x="45" y="201"/>
                  </a:cubicBezTo>
                  <a:cubicBezTo>
                    <a:pt x="53" y="201"/>
                    <a:pt x="61" y="198"/>
                    <a:pt x="68" y="194"/>
                  </a:cubicBezTo>
                  <a:cubicBezTo>
                    <a:pt x="69" y="193"/>
                    <a:pt x="236" y="82"/>
                    <a:pt x="437" y="90"/>
                  </a:cubicBezTo>
                  <a:cubicBezTo>
                    <a:pt x="639" y="99"/>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4" name="Freeform 25"/>
            <p:cNvSpPr/>
            <p:nvPr/>
          </p:nvSpPr>
          <p:spPr bwMode="auto">
            <a:xfrm>
              <a:off x="4713288" y="5437188"/>
              <a:ext cx="627063" cy="152400"/>
            </a:xfrm>
            <a:custGeom>
              <a:avLst/>
              <a:gdLst>
                <a:gd name="T0" fmla="*/ 822 w 844"/>
                <a:gd name="T1" fmla="*/ 127 h 205"/>
                <a:gd name="T2" fmla="*/ 822 w 844"/>
                <a:gd name="T3" fmla="*/ 127 h 205"/>
                <a:gd name="T4" fmla="*/ 441 w 844"/>
                <a:gd name="T5" fmla="*/ 9 h 205"/>
                <a:gd name="T6" fmla="*/ 23 w 844"/>
                <a:gd name="T7" fmla="*/ 127 h 205"/>
                <a:gd name="T8" fmla="*/ 12 w 844"/>
                <a:gd name="T9" fmla="*/ 182 h 205"/>
                <a:gd name="T10" fmla="*/ 45 w 844"/>
                <a:gd name="T11" fmla="*/ 200 h 205"/>
                <a:gd name="T12" fmla="*/ 67 w 844"/>
                <a:gd name="T13" fmla="*/ 193 h 205"/>
                <a:gd name="T14" fmla="*/ 437 w 844"/>
                <a:gd name="T15" fmla="*/ 89 h 205"/>
                <a:gd name="T16" fmla="*/ 775 w 844"/>
                <a:gd name="T17" fmla="*/ 193 h 205"/>
                <a:gd name="T18" fmla="*/ 831 w 844"/>
                <a:gd name="T19" fmla="*/ 183 h 205"/>
                <a:gd name="T20" fmla="*/ 822 w 844"/>
                <a:gd name="T21" fmla="*/ 12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5">
                  <a:moveTo>
                    <a:pt x="822" y="127"/>
                  </a:moveTo>
                  <a:lnTo>
                    <a:pt x="822" y="127"/>
                  </a:lnTo>
                  <a:cubicBezTo>
                    <a:pt x="815" y="123"/>
                    <a:pt x="667" y="19"/>
                    <a:pt x="441" y="9"/>
                  </a:cubicBezTo>
                  <a:cubicBezTo>
                    <a:pt x="213" y="0"/>
                    <a:pt x="30" y="122"/>
                    <a:pt x="23" y="127"/>
                  </a:cubicBezTo>
                  <a:cubicBezTo>
                    <a:pt x="4" y="139"/>
                    <a:pt x="0" y="164"/>
                    <a:pt x="12" y="182"/>
                  </a:cubicBezTo>
                  <a:cubicBezTo>
                    <a:pt x="20" y="194"/>
                    <a:pt x="32" y="200"/>
                    <a:pt x="45" y="200"/>
                  </a:cubicBezTo>
                  <a:cubicBezTo>
                    <a:pt x="53" y="200"/>
                    <a:pt x="61" y="198"/>
                    <a:pt x="67" y="193"/>
                  </a:cubicBezTo>
                  <a:cubicBezTo>
                    <a:pt x="69" y="192"/>
                    <a:pt x="236" y="81"/>
                    <a:pt x="437" y="89"/>
                  </a:cubicBezTo>
                  <a:cubicBezTo>
                    <a:pt x="639" y="98"/>
                    <a:pt x="774" y="192"/>
                    <a:pt x="775" y="193"/>
                  </a:cubicBezTo>
                  <a:cubicBezTo>
                    <a:pt x="793" y="205"/>
                    <a:pt x="818" y="201"/>
                    <a:pt x="831" y="183"/>
                  </a:cubicBezTo>
                  <a:cubicBezTo>
                    <a:pt x="844" y="165"/>
                    <a:pt x="840" y="140"/>
                    <a:pt x="822" y="127"/>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5" name="Freeform 26"/>
            <p:cNvSpPr/>
            <p:nvPr/>
          </p:nvSpPr>
          <p:spPr bwMode="auto">
            <a:xfrm>
              <a:off x="4713288" y="5716588"/>
              <a:ext cx="627063" cy="152400"/>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7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8"/>
                  </a:cubicBezTo>
                  <a:cubicBezTo>
                    <a:pt x="4" y="140"/>
                    <a:pt x="0" y="165"/>
                    <a:pt x="12" y="183"/>
                  </a:cubicBezTo>
                  <a:cubicBezTo>
                    <a:pt x="20" y="195"/>
                    <a:pt x="32" y="201"/>
                    <a:pt x="45" y="201"/>
                  </a:cubicBezTo>
                  <a:cubicBezTo>
                    <a:pt x="53" y="201"/>
                    <a:pt x="61" y="199"/>
                    <a:pt x="67" y="194"/>
                  </a:cubicBezTo>
                  <a:cubicBezTo>
                    <a:pt x="69" y="193"/>
                    <a:pt x="236" y="82"/>
                    <a:pt x="437" y="90"/>
                  </a:cubicBezTo>
                  <a:cubicBezTo>
                    <a:pt x="639" y="99"/>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6" name="Freeform 27"/>
            <p:cNvSpPr/>
            <p:nvPr/>
          </p:nvSpPr>
          <p:spPr bwMode="auto">
            <a:xfrm>
              <a:off x="4713288" y="5997575"/>
              <a:ext cx="627063" cy="152400"/>
            </a:xfrm>
            <a:custGeom>
              <a:avLst/>
              <a:gdLst>
                <a:gd name="T0" fmla="*/ 822 w 844"/>
                <a:gd name="T1" fmla="*/ 128 h 206"/>
                <a:gd name="T2" fmla="*/ 822 w 844"/>
                <a:gd name="T3" fmla="*/ 128 h 206"/>
                <a:gd name="T4" fmla="*/ 441 w 844"/>
                <a:gd name="T5" fmla="*/ 10 h 206"/>
                <a:gd name="T6" fmla="*/ 23 w 844"/>
                <a:gd name="T7" fmla="*/ 127 h 206"/>
                <a:gd name="T8" fmla="*/ 12 w 844"/>
                <a:gd name="T9" fmla="*/ 183 h 206"/>
                <a:gd name="T10" fmla="*/ 45 w 844"/>
                <a:gd name="T11" fmla="*/ 201 h 206"/>
                <a:gd name="T12" fmla="*/ 67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7"/>
                  </a:cubicBezTo>
                  <a:cubicBezTo>
                    <a:pt x="4" y="140"/>
                    <a:pt x="0" y="165"/>
                    <a:pt x="12" y="183"/>
                  </a:cubicBezTo>
                  <a:cubicBezTo>
                    <a:pt x="20" y="194"/>
                    <a:pt x="32" y="201"/>
                    <a:pt x="45" y="201"/>
                  </a:cubicBezTo>
                  <a:cubicBezTo>
                    <a:pt x="53" y="201"/>
                    <a:pt x="61" y="198"/>
                    <a:pt x="67" y="194"/>
                  </a:cubicBezTo>
                  <a:cubicBezTo>
                    <a:pt x="69" y="193"/>
                    <a:pt x="236" y="82"/>
                    <a:pt x="437" y="90"/>
                  </a:cubicBezTo>
                  <a:cubicBezTo>
                    <a:pt x="639" y="98"/>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标题幻灯片">
    <p:bg>
      <p:bgPr>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24" name="组 23"/>
          <p:cNvGrpSpPr/>
          <p:nvPr userDrawn="1"/>
        </p:nvGrpSpPr>
        <p:grpSpPr>
          <a:xfrm rot="20488272">
            <a:off x="584995" y="1630263"/>
            <a:ext cx="1966908" cy="3041080"/>
            <a:chOff x="6257925" y="-9525"/>
            <a:chExt cx="1514475" cy="2341563"/>
          </a:xfrm>
          <a:solidFill>
            <a:srgbClr val="263946"/>
          </a:solidFill>
        </p:grpSpPr>
        <p:sp>
          <p:nvSpPr>
            <p:cNvPr id="25" name="Freeform 12"/>
            <p:cNvSpPr/>
            <p:nvPr/>
          </p:nvSpPr>
          <p:spPr bwMode="auto">
            <a:xfrm>
              <a:off x="6551613" y="-9525"/>
              <a:ext cx="484188" cy="327025"/>
            </a:xfrm>
            <a:custGeom>
              <a:avLst/>
              <a:gdLst>
                <a:gd name="T0" fmla="*/ 25 w 652"/>
                <a:gd name="T1" fmla="*/ 406 h 440"/>
                <a:gd name="T2" fmla="*/ 25 w 652"/>
                <a:gd name="T3" fmla="*/ 406 h 440"/>
                <a:gd name="T4" fmla="*/ 98 w 652"/>
                <a:gd name="T5" fmla="*/ 425 h 440"/>
                <a:gd name="T6" fmla="*/ 618 w 652"/>
                <a:gd name="T7" fmla="*/ 125 h 440"/>
                <a:gd name="T8" fmla="*/ 637 w 652"/>
                <a:gd name="T9" fmla="*/ 52 h 440"/>
                <a:gd name="T10" fmla="*/ 626 w 652"/>
                <a:gd name="T11" fmla="*/ 33 h 440"/>
                <a:gd name="T12" fmla="*/ 554 w 652"/>
                <a:gd name="T13" fmla="*/ 14 h 440"/>
                <a:gd name="T14" fmla="*/ 34 w 652"/>
                <a:gd name="T15" fmla="*/ 314 h 440"/>
                <a:gd name="T16" fmla="*/ 14 w 652"/>
                <a:gd name="T17" fmla="*/ 386 h 440"/>
                <a:gd name="T18" fmla="*/ 25 w 652"/>
                <a:gd name="T19" fmla="*/ 406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2" h="440">
                  <a:moveTo>
                    <a:pt x="25" y="406"/>
                  </a:moveTo>
                  <a:lnTo>
                    <a:pt x="25" y="406"/>
                  </a:lnTo>
                  <a:cubicBezTo>
                    <a:pt x="40" y="431"/>
                    <a:pt x="73" y="440"/>
                    <a:pt x="98" y="425"/>
                  </a:cubicBezTo>
                  <a:lnTo>
                    <a:pt x="618" y="125"/>
                  </a:lnTo>
                  <a:cubicBezTo>
                    <a:pt x="643" y="111"/>
                    <a:pt x="652" y="78"/>
                    <a:pt x="637" y="52"/>
                  </a:cubicBezTo>
                  <a:lnTo>
                    <a:pt x="626" y="33"/>
                  </a:lnTo>
                  <a:cubicBezTo>
                    <a:pt x="612" y="9"/>
                    <a:pt x="579" y="0"/>
                    <a:pt x="554" y="14"/>
                  </a:cubicBezTo>
                  <a:lnTo>
                    <a:pt x="34" y="314"/>
                  </a:lnTo>
                  <a:cubicBezTo>
                    <a:pt x="8" y="328"/>
                    <a:pt x="0" y="361"/>
                    <a:pt x="14" y="386"/>
                  </a:cubicBezTo>
                  <a:lnTo>
                    <a:pt x="25" y="406"/>
                  </a:ln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sp>
          <p:nvSpPr>
            <p:cNvPr id="26" name="Freeform 13"/>
            <p:cNvSpPr>
              <a:spLocks noEditPoints="1"/>
            </p:cNvSpPr>
            <p:nvPr/>
          </p:nvSpPr>
          <p:spPr bwMode="auto">
            <a:xfrm>
              <a:off x="6257925" y="53975"/>
              <a:ext cx="1339850" cy="2278063"/>
            </a:xfrm>
            <a:custGeom>
              <a:avLst/>
              <a:gdLst>
                <a:gd name="T0" fmla="*/ 404 w 1804"/>
                <a:gd name="T1" fmla="*/ 2367 h 3072"/>
                <a:gd name="T2" fmla="*/ 404 w 1804"/>
                <a:gd name="T3" fmla="*/ 2367 h 3072"/>
                <a:gd name="T4" fmla="*/ 550 w 1804"/>
                <a:gd name="T5" fmla="*/ 2513 h 3072"/>
                <a:gd name="T6" fmla="*/ 404 w 1804"/>
                <a:gd name="T7" fmla="*/ 2659 h 3072"/>
                <a:gd name="T8" fmla="*/ 259 w 1804"/>
                <a:gd name="T9" fmla="*/ 2513 h 3072"/>
                <a:gd name="T10" fmla="*/ 404 w 1804"/>
                <a:gd name="T11" fmla="*/ 2367 h 3072"/>
                <a:gd name="T12" fmla="*/ 1679 w 1804"/>
                <a:gd name="T13" fmla="*/ 2747 h 3072"/>
                <a:gd name="T14" fmla="*/ 1679 w 1804"/>
                <a:gd name="T15" fmla="*/ 2747 h 3072"/>
                <a:gd name="T16" fmla="*/ 871 w 1804"/>
                <a:gd name="T17" fmla="*/ 2747 h 3072"/>
                <a:gd name="T18" fmla="*/ 762 w 1804"/>
                <a:gd name="T19" fmla="*/ 2347 h 3072"/>
                <a:gd name="T20" fmla="*/ 313 w 1804"/>
                <a:gd name="T21" fmla="*/ 2058 h 3072"/>
                <a:gd name="T22" fmla="*/ 819 w 1804"/>
                <a:gd name="T23" fmla="*/ 905 h 3072"/>
                <a:gd name="T24" fmla="*/ 1178 w 1804"/>
                <a:gd name="T25" fmla="*/ 1526 h 3072"/>
                <a:gd name="T26" fmla="*/ 1163 w 1804"/>
                <a:gd name="T27" fmla="*/ 1535 h 3072"/>
                <a:gd name="T28" fmla="*/ 1143 w 1804"/>
                <a:gd name="T29" fmla="*/ 1608 h 3072"/>
                <a:gd name="T30" fmla="*/ 1216 w 1804"/>
                <a:gd name="T31" fmla="*/ 1627 h 3072"/>
                <a:gd name="T32" fmla="*/ 1282 w 1804"/>
                <a:gd name="T33" fmla="*/ 1589 h 3072"/>
                <a:gd name="T34" fmla="*/ 1442 w 1804"/>
                <a:gd name="T35" fmla="*/ 1646 h 3072"/>
                <a:gd name="T36" fmla="*/ 1673 w 1804"/>
                <a:gd name="T37" fmla="*/ 1513 h 3072"/>
                <a:gd name="T38" fmla="*/ 1703 w 1804"/>
                <a:gd name="T39" fmla="*/ 1346 h 3072"/>
                <a:gd name="T40" fmla="*/ 1769 w 1804"/>
                <a:gd name="T41" fmla="*/ 1308 h 3072"/>
                <a:gd name="T42" fmla="*/ 1789 w 1804"/>
                <a:gd name="T43" fmla="*/ 1235 h 3072"/>
                <a:gd name="T44" fmla="*/ 1716 w 1804"/>
                <a:gd name="T45" fmla="*/ 1215 h 3072"/>
                <a:gd name="T46" fmla="*/ 1701 w 1804"/>
                <a:gd name="T47" fmla="*/ 1224 h 3072"/>
                <a:gd name="T48" fmla="*/ 1145 w 1804"/>
                <a:gd name="T49" fmla="*/ 261 h 3072"/>
                <a:gd name="T50" fmla="*/ 1260 w 1804"/>
                <a:gd name="T51" fmla="*/ 195 h 3072"/>
                <a:gd name="T52" fmla="*/ 1280 w 1804"/>
                <a:gd name="T53" fmla="*/ 122 h 3072"/>
                <a:gd name="T54" fmla="*/ 1229 w 1804"/>
                <a:gd name="T55" fmla="*/ 34 h 3072"/>
                <a:gd name="T56" fmla="*/ 1156 w 1804"/>
                <a:gd name="T57" fmla="*/ 15 h 3072"/>
                <a:gd name="T58" fmla="*/ 403 w 1804"/>
                <a:gd name="T59" fmla="*/ 450 h 3072"/>
                <a:gd name="T60" fmla="*/ 383 w 1804"/>
                <a:gd name="T61" fmla="*/ 522 h 3072"/>
                <a:gd name="T62" fmla="*/ 434 w 1804"/>
                <a:gd name="T63" fmla="*/ 610 h 3072"/>
                <a:gd name="T64" fmla="*/ 507 w 1804"/>
                <a:gd name="T65" fmla="*/ 630 h 3072"/>
                <a:gd name="T66" fmla="*/ 622 w 1804"/>
                <a:gd name="T67" fmla="*/ 564 h 3072"/>
                <a:gd name="T68" fmla="*/ 711 w 1804"/>
                <a:gd name="T69" fmla="*/ 718 h 3072"/>
                <a:gd name="T70" fmla="*/ 29 w 1804"/>
                <a:gd name="T71" fmla="*/ 2058 h 3072"/>
                <a:gd name="T72" fmla="*/ 29 w 1804"/>
                <a:gd name="T73" fmla="*/ 2801 h 3072"/>
                <a:gd name="T74" fmla="*/ 29 w 1804"/>
                <a:gd name="T75" fmla="*/ 2952 h 3072"/>
                <a:gd name="T76" fmla="*/ 29 w 1804"/>
                <a:gd name="T77" fmla="*/ 3018 h 3072"/>
                <a:gd name="T78" fmla="*/ 82 w 1804"/>
                <a:gd name="T79" fmla="*/ 3072 h 3072"/>
                <a:gd name="T80" fmla="*/ 1679 w 1804"/>
                <a:gd name="T81" fmla="*/ 3072 h 3072"/>
                <a:gd name="T82" fmla="*/ 1732 w 1804"/>
                <a:gd name="T83" fmla="*/ 3018 h 3072"/>
                <a:gd name="T84" fmla="*/ 1732 w 1804"/>
                <a:gd name="T85" fmla="*/ 2801 h 3072"/>
                <a:gd name="T86" fmla="*/ 1679 w 1804"/>
                <a:gd name="T87" fmla="*/ 2747 h 3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04" h="3072">
                  <a:moveTo>
                    <a:pt x="404" y="2367"/>
                  </a:moveTo>
                  <a:lnTo>
                    <a:pt x="404" y="2367"/>
                  </a:lnTo>
                  <a:cubicBezTo>
                    <a:pt x="485" y="2367"/>
                    <a:pt x="550" y="2432"/>
                    <a:pt x="550" y="2513"/>
                  </a:cubicBezTo>
                  <a:cubicBezTo>
                    <a:pt x="550" y="2593"/>
                    <a:pt x="485" y="2659"/>
                    <a:pt x="404" y="2659"/>
                  </a:cubicBezTo>
                  <a:cubicBezTo>
                    <a:pt x="324" y="2659"/>
                    <a:pt x="259" y="2593"/>
                    <a:pt x="259" y="2513"/>
                  </a:cubicBezTo>
                  <a:cubicBezTo>
                    <a:pt x="259" y="2432"/>
                    <a:pt x="324" y="2367"/>
                    <a:pt x="404" y="2367"/>
                  </a:cubicBezTo>
                  <a:close/>
                  <a:moveTo>
                    <a:pt x="1679" y="2747"/>
                  </a:moveTo>
                  <a:lnTo>
                    <a:pt x="1679" y="2747"/>
                  </a:lnTo>
                  <a:lnTo>
                    <a:pt x="871" y="2747"/>
                  </a:lnTo>
                  <a:cubicBezTo>
                    <a:pt x="872" y="2652"/>
                    <a:pt x="854" y="2509"/>
                    <a:pt x="762" y="2347"/>
                  </a:cubicBezTo>
                  <a:cubicBezTo>
                    <a:pt x="598" y="2058"/>
                    <a:pt x="313" y="2058"/>
                    <a:pt x="313" y="2058"/>
                  </a:cubicBezTo>
                  <a:cubicBezTo>
                    <a:pt x="349" y="1207"/>
                    <a:pt x="743" y="947"/>
                    <a:pt x="819" y="905"/>
                  </a:cubicBezTo>
                  <a:lnTo>
                    <a:pt x="1178" y="1526"/>
                  </a:lnTo>
                  <a:lnTo>
                    <a:pt x="1163" y="1535"/>
                  </a:lnTo>
                  <a:cubicBezTo>
                    <a:pt x="1137" y="1550"/>
                    <a:pt x="1128" y="1582"/>
                    <a:pt x="1143" y="1608"/>
                  </a:cubicBezTo>
                  <a:cubicBezTo>
                    <a:pt x="1158" y="1633"/>
                    <a:pt x="1191" y="1642"/>
                    <a:pt x="1216" y="1627"/>
                  </a:cubicBezTo>
                  <a:lnTo>
                    <a:pt x="1282" y="1589"/>
                  </a:lnTo>
                  <a:lnTo>
                    <a:pt x="1442" y="1646"/>
                  </a:lnTo>
                  <a:lnTo>
                    <a:pt x="1673" y="1513"/>
                  </a:lnTo>
                  <a:lnTo>
                    <a:pt x="1703" y="1346"/>
                  </a:lnTo>
                  <a:lnTo>
                    <a:pt x="1769" y="1308"/>
                  </a:lnTo>
                  <a:cubicBezTo>
                    <a:pt x="1795" y="1293"/>
                    <a:pt x="1804" y="1260"/>
                    <a:pt x="1789" y="1235"/>
                  </a:cubicBezTo>
                  <a:cubicBezTo>
                    <a:pt x="1774" y="1210"/>
                    <a:pt x="1741" y="1201"/>
                    <a:pt x="1716" y="1215"/>
                  </a:cubicBezTo>
                  <a:lnTo>
                    <a:pt x="1701" y="1224"/>
                  </a:lnTo>
                  <a:lnTo>
                    <a:pt x="1145" y="261"/>
                  </a:lnTo>
                  <a:lnTo>
                    <a:pt x="1260" y="195"/>
                  </a:lnTo>
                  <a:cubicBezTo>
                    <a:pt x="1286" y="180"/>
                    <a:pt x="1294" y="148"/>
                    <a:pt x="1280" y="122"/>
                  </a:cubicBezTo>
                  <a:lnTo>
                    <a:pt x="1229" y="34"/>
                  </a:lnTo>
                  <a:cubicBezTo>
                    <a:pt x="1214" y="9"/>
                    <a:pt x="1181" y="0"/>
                    <a:pt x="1156" y="15"/>
                  </a:cubicBezTo>
                  <a:lnTo>
                    <a:pt x="403" y="450"/>
                  </a:lnTo>
                  <a:cubicBezTo>
                    <a:pt x="377" y="464"/>
                    <a:pt x="368" y="497"/>
                    <a:pt x="383" y="522"/>
                  </a:cubicBezTo>
                  <a:lnTo>
                    <a:pt x="434" y="610"/>
                  </a:lnTo>
                  <a:cubicBezTo>
                    <a:pt x="449" y="636"/>
                    <a:pt x="481" y="645"/>
                    <a:pt x="507" y="630"/>
                  </a:cubicBezTo>
                  <a:lnTo>
                    <a:pt x="622" y="564"/>
                  </a:lnTo>
                  <a:lnTo>
                    <a:pt x="711" y="718"/>
                  </a:lnTo>
                  <a:cubicBezTo>
                    <a:pt x="0" y="1092"/>
                    <a:pt x="29" y="2058"/>
                    <a:pt x="29" y="2058"/>
                  </a:cubicBezTo>
                  <a:lnTo>
                    <a:pt x="29" y="2801"/>
                  </a:lnTo>
                  <a:lnTo>
                    <a:pt x="29" y="2952"/>
                  </a:lnTo>
                  <a:lnTo>
                    <a:pt x="29" y="3018"/>
                  </a:lnTo>
                  <a:cubicBezTo>
                    <a:pt x="29" y="3048"/>
                    <a:pt x="53" y="3072"/>
                    <a:pt x="82" y="3072"/>
                  </a:cubicBezTo>
                  <a:lnTo>
                    <a:pt x="1679" y="3072"/>
                  </a:lnTo>
                  <a:cubicBezTo>
                    <a:pt x="1708" y="3072"/>
                    <a:pt x="1732" y="3048"/>
                    <a:pt x="1732" y="3018"/>
                  </a:cubicBezTo>
                  <a:lnTo>
                    <a:pt x="1732" y="2801"/>
                  </a:lnTo>
                  <a:cubicBezTo>
                    <a:pt x="1732" y="2771"/>
                    <a:pt x="1708" y="2747"/>
                    <a:pt x="1679" y="2747"/>
                  </a:cubicBez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sp>
          <p:nvSpPr>
            <p:cNvPr id="27" name="Freeform 14"/>
            <p:cNvSpPr/>
            <p:nvPr/>
          </p:nvSpPr>
          <p:spPr bwMode="auto">
            <a:xfrm>
              <a:off x="7080250" y="1238250"/>
              <a:ext cx="692150" cy="438150"/>
            </a:xfrm>
            <a:custGeom>
              <a:avLst/>
              <a:gdLst>
                <a:gd name="T0" fmla="*/ 916 w 931"/>
                <a:gd name="T1" fmla="*/ 35 h 589"/>
                <a:gd name="T2" fmla="*/ 916 w 931"/>
                <a:gd name="T3" fmla="*/ 35 h 589"/>
                <a:gd name="T4" fmla="*/ 916 w 931"/>
                <a:gd name="T5" fmla="*/ 35 h 589"/>
                <a:gd name="T6" fmla="*/ 843 w 931"/>
                <a:gd name="T7" fmla="*/ 15 h 589"/>
                <a:gd name="T8" fmla="*/ 35 w 931"/>
                <a:gd name="T9" fmla="*/ 482 h 589"/>
                <a:gd name="T10" fmla="*/ 15 w 931"/>
                <a:gd name="T11" fmla="*/ 555 h 589"/>
                <a:gd name="T12" fmla="*/ 15 w 931"/>
                <a:gd name="T13" fmla="*/ 555 h 589"/>
                <a:gd name="T14" fmla="*/ 88 w 931"/>
                <a:gd name="T15" fmla="*/ 574 h 589"/>
                <a:gd name="T16" fmla="*/ 897 w 931"/>
                <a:gd name="T17" fmla="*/ 107 h 589"/>
                <a:gd name="T18" fmla="*/ 916 w 931"/>
                <a:gd name="T19" fmla="*/ 35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1" h="589">
                  <a:moveTo>
                    <a:pt x="916" y="35"/>
                  </a:moveTo>
                  <a:lnTo>
                    <a:pt x="916" y="35"/>
                  </a:lnTo>
                  <a:lnTo>
                    <a:pt x="916" y="35"/>
                  </a:lnTo>
                  <a:cubicBezTo>
                    <a:pt x="902" y="9"/>
                    <a:pt x="869" y="0"/>
                    <a:pt x="843" y="15"/>
                  </a:cubicBezTo>
                  <a:lnTo>
                    <a:pt x="35" y="482"/>
                  </a:lnTo>
                  <a:cubicBezTo>
                    <a:pt x="9" y="497"/>
                    <a:pt x="0" y="529"/>
                    <a:pt x="15" y="555"/>
                  </a:cubicBezTo>
                  <a:lnTo>
                    <a:pt x="15" y="555"/>
                  </a:lnTo>
                  <a:cubicBezTo>
                    <a:pt x="30" y="580"/>
                    <a:pt x="62" y="589"/>
                    <a:pt x="88" y="574"/>
                  </a:cubicBezTo>
                  <a:lnTo>
                    <a:pt x="897" y="107"/>
                  </a:lnTo>
                  <a:cubicBezTo>
                    <a:pt x="922" y="93"/>
                    <a:pt x="931" y="60"/>
                    <a:pt x="916" y="35"/>
                  </a:cubicBezTo>
                  <a:close/>
                </a:path>
              </a:pathLst>
            </a:custGeom>
            <a:grpFill/>
            <a:ln w="0">
              <a:noFill/>
              <a:prstDash val="solid"/>
              <a:round/>
            </a:ln>
          </p:spPr>
          <p:txBody>
            <a:bodyPr vert="horz" wrap="square" lIns="91440" tIns="45720" rIns="91440" bIns="45720" numCol="1" anchor="t" anchorCtr="0" compatLnSpc="1"/>
            <a:lstStyle/>
            <a:p>
              <a:pPr lvl="0"/>
              <a:endParaRPr lang="zh-CN" altLang="en-US"/>
            </a:p>
          </p:txBody>
        </p:sp>
      </p:grpSp>
      <p:grpSp>
        <p:nvGrpSpPr>
          <p:cNvPr id="28" name="组 27"/>
          <p:cNvGrpSpPr/>
          <p:nvPr userDrawn="1"/>
        </p:nvGrpSpPr>
        <p:grpSpPr>
          <a:xfrm rot="1414652">
            <a:off x="2513036" y="799388"/>
            <a:ext cx="1749425" cy="1747838"/>
            <a:chOff x="6854825" y="3143250"/>
            <a:chExt cx="1749425" cy="1747838"/>
          </a:xfrm>
          <a:solidFill>
            <a:srgbClr val="263946"/>
          </a:solidFill>
        </p:grpSpPr>
        <p:sp>
          <p:nvSpPr>
            <p:cNvPr id="29" name="Freeform 17"/>
            <p:cNvSpPr/>
            <p:nvPr/>
          </p:nvSpPr>
          <p:spPr bwMode="auto">
            <a:xfrm>
              <a:off x="7135813" y="3151188"/>
              <a:ext cx="603250" cy="1731963"/>
            </a:xfrm>
            <a:custGeom>
              <a:avLst/>
              <a:gdLst>
                <a:gd name="T0" fmla="*/ 739 w 812"/>
                <a:gd name="T1" fmla="*/ 2334 h 2334"/>
                <a:gd name="T2" fmla="*/ 739 w 812"/>
                <a:gd name="T3" fmla="*/ 2334 h 2334"/>
                <a:gd name="T4" fmla="*/ 371 w 812"/>
                <a:gd name="T5" fmla="*/ 2007 h 2334"/>
                <a:gd name="T6" fmla="*/ 0 w 812"/>
                <a:gd name="T7" fmla="*/ 1167 h 2334"/>
                <a:gd name="T8" fmla="*/ 371 w 812"/>
                <a:gd name="T9" fmla="*/ 327 h 2334"/>
                <a:gd name="T10" fmla="*/ 739 w 812"/>
                <a:gd name="T11" fmla="*/ 0 h 2334"/>
                <a:gd name="T12" fmla="*/ 812 w 812"/>
                <a:gd name="T13" fmla="*/ 111 h 2334"/>
                <a:gd name="T14" fmla="*/ 776 w 812"/>
                <a:gd name="T15" fmla="*/ 56 h 2334"/>
                <a:gd name="T16" fmla="*/ 812 w 812"/>
                <a:gd name="T17" fmla="*/ 111 h 2334"/>
                <a:gd name="T18" fmla="*/ 133 w 812"/>
                <a:gd name="T19" fmla="*/ 1167 h 2334"/>
                <a:gd name="T20" fmla="*/ 812 w 812"/>
                <a:gd name="T21" fmla="*/ 2222 h 2334"/>
                <a:gd name="T22" fmla="*/ 739 w 812"/>
                <a:gd name="T23" fmla="*/ 2334 h 2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334">
                  <a:moveTo>
                    <a:pt x="739" y="2334"/>
                  </a:moveTo>
                  <a:lnTo>
                    <a:pt x="739" y="2334"/>
                  </a:lnTo>
                  <a:cubicBezTo>
                    <a:pt x="731" y="2329"/>
                    <a:pt x="552" y="2209"/>
                    <a:pt x="371" y="2007"/>
                  </a:cubicBezTo>
                  <a:cubicBezTo>
                    <a:pt x="128" y="1736"/>
                    <a:pt x="0" y="1445"/>
                    <a:pt x="0" y="1167"/>
                  </a:cubicBezTo>
                  <a:cubicBezTo>
                    <a:pt x="0" y="888"/>
                    <a:pt x="128" y="598"/>
                    <a:pt x="371" y="327"/>
                  </a:cubicBezTo>
                  <a:cubicBezTo>
                    <a:pt x="552" y="125"/>
                    <a:pt x="731" y="5"/>
                    <a:pt x="739" y="0"/>
                  </a:cubicBezTo>
                  <a:lnTo>
                    <a:pt x="812" y="111"/>
                  </a:lnTo>
                  <a:lnTo>
                    <a:pt x="776" y="56"/>
                  </a:lnTo>
                  <a:lnTo>
                    <a:pt x="812" y="111"/>
                  </a:lnTo>
                  <a:cubicBezTo>
                    <a:pt x="806" y="116"/>
                    <a:pt x="133" y="571"/>
                    <a:pt x="133" y="1167"/>
                  </a:cubicBezTo>
                  <a:cubicBezTo>
                    <a:pt x="133" y="1764"/>
                    <a:pt x="806" y="2218"/>
                    <a:pt x="812" y="2222"/>
                  </a:cubicBezTo>
                  <a:lnTo>
                    <a:pt x="739" y="2334"/>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0" name="Freeform 18"/>
            <p:cNvSpPr/>
            <p:nvPr/>
          </p:nvSpPr>
          <p:spPr bwMode="auto">
            <a:xfrm>
              <a:off x="7661275" y="3194050"/>
              <a:ext cx="100013" cy="1647825"/>
            </a:xfrm>
            <a:custGeom>
              <a:avLst/>
              <a:gdLst>
                <a:gd name="T0" fmla="*/ 133 w 133"/>
                <a:gd name="T1" fmla="*/ 2222 h 2222"/>
                <a:gd name="T2" fmla="*/ 133 w 133"/>
                <a:gd name="T3" fmla="*/ 2222 h 2222"/>
                <a:gd name="T4" fmla="*/ 0 w 133"/>
                <a:gd name="T5" fmla="*/ 2222 h 2222"/>
                <a:gd name="T6" fmla="*/ 0 w 133"/>
                <a:gd name="T7" fmla="*/ 0 h 2222"/>
                <a:gd name="T8" fmla="*/ 133 w 133"/>
                <a:gd name="T9" fmla="*/ 0 h 2222"/>
                <a:gd name="T10" fmla="*/ 133 w 133"/>
                <a:gd name="T11" fmla="*/ 2222 h 2222"/>
              </a:gdLst>
              <a:ahLst/>
              <a:cxnLst>
                <a:cxn ang="0">
                  <a:pos x="T0" y="T1"/>
                </a:cxn>
                <a:cxn ang="0">
                  <a:pos x="T2" y="T3"/>
                </a:cxn>
                <a:cxn ang="0">
                  <a:pos x="T4" y="T5"/>
                </a:cxn>
                <a:cxn ang="0">
                  <a:pos x="T6" y="T7"/>
                </a:cxn>
                <a:cxn ang="0">
                  <a:pos x="T8" y="T9"/>
                </a:cxn>
                <a:cxn ang="0">
                  <a:pos x="T10" y="T11"/>
                </a:cxn>
              </a:cxnLst>
              <a:rect l="0" t="0" r="r" b="b"/>
              <a:pathLst>
                <a:path w="133" h="2222">
                  <a:moveTo>
                    <a:pt x="133" y="2222"/>
                  </a:moveTo>
                  <a:lnTo>
                    <a:pt x="133" y="2222"/>
                  </a:lnTo>
                  <a:lnTo>
                    <a:pt x="0" y="2222"/>
                  </a:lnTo>
                  <a:lnTo>
                    <a:pt x="0" y="0"/>
                  </a:lnTo>
                  <a:lnTo>
                    <a:pt x="133" y="0"/>
                  </a:lnTo>
                  <a:lnTo>
                    <a:pt x="133" y="2222"/>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1" name="Freeform 19"/>
            <p:cNvSpPr>
              <a:spLocks noEditPoints="1"/>
            </p:cNvSpPr>
            <p:nvPr/>
          </p:nvSpPr>
          <p:spPr bwMode="auto">
            <a:xfrm>
              <a:off x="6854825" y="3143250"/>
              <a:ext cx="1749425" cy="1747838"/>
            </a:xfrm>
            <a:custGeom>
              <a:avLst/>
              <a:gdLst>
                <a:gd name="T0" fmla="*/ 1400 w 2356"/>
                <a:gd name="T1" fmla="*/ 2198 h 2356"/>
                <a:gd name="T2" fmla="*/ 1400 w 2356"/>
                <a:gd name="T3" fmla="*/ 2198 h 2356"/>
                <a:gd name="T4" fmla="*/ 1582 w 2356"/>
                <a:gd name="T5" fmla="*/ 2018 h 2356"/>
                <a:gd name="T6" fmla="*/ 1951 w 2356"/>
                <a:gd name="T7" fmla="*/ 1245 h 2356"/>
                <a:gd name="T8" fmla="*/ 2220 w 2356"/>
                <a:gd name="T9" fmla="*/ 1245 h 2356"/>
                <a:gd name="T10" fmla="*/ 1400 w 2356"/>
                <a:gd name="T11" fmla="*/ 2198 h 2356"/>
                <a:gd name="T12" fmla="*/ 136 w 2356"/>
                <a:gd name="T13" fmla="*/ 1245 h 2356"/>
                <a:gd name="T14" fmla="*/ 136 w 2356"/>
                <a:gd name="T15" fmla="*/ 1245 h 2356"/>
                <a:gd name="T16" fmla="*/ 1817 w 2356"/>
                <a:gd name="T17" fmla="*/ 1245 h 2356"/>
                <a:gd name="T18" fmla="*/ 1158 w 2356"/>
                <a:gd name="T19" fmla="*/ 2222 h 2356"/>
                <a:gd name="T20" fmla="*/ 136 w 2356"/>
                <a:gd name="T21" fmla="*/ 1245 h 2356"/>
                <a:gd name="T22" fmla="*/ 1158 w 2356"/>
                <a:gd name="T23" fmla="*/ 134 h 2356"/>
                <a:gd name="T24" fmla="*/ 1158 w 2356"/>
                <a:gd name="T25" fmla="*/ 134 h 2356"/>
                <a:gd name="T26" fmla="*/ 1570 w 2356"/>
                <a:gd name="T27" fmla="*/ 533 h 2356"/>
                <a:gd name="T28" fmla="*/ 357 w 2356"/>
                <a:gd name="T29" fmla="*/ 533 h 2356"/>
                <a:gd name="T30" fmla="*/ 1158 w 2356"/>
                <a:gd name="T31" fmla="*/ 134 h 2356"/>
                <a:gd name="T32" fmla="*/ 1999 w 2356"/>
                <a:gd name="T33" fmla="*/ 533 h 2356"/>
                <a:gd name="T34" fmla="*/ 1999 w 2356"/>
                <a:gd name="T35" fmla="*/ 533 h 2356"/>
                <a:gd name="T36" fmla="*/ 1735 w 2356"/>
                <a:gd name="T37" fmla="*/ 533 h 2356"/>
                <a:gd name="T38" fmla="*/ 1582 w 2356"/>
                <a:gd name="T39" fmla="*/ 338 h 2356"/>
                <a:gd name="T40" fmla="*/ 1400 w 2356"/>
                <a:gd name="T41" fmla="*/ 157 h 2356"/>
                <a:gd name="T42" fmla="*/ 1999 w 2356"/>
                <a:gd name="T43" fmla="*/ 533 h 2356"/>
                <a:gd name="T44" fmla="*/ 1817 w 2356"/>
                <a:gd name="T45" fmla="*/ 1111 h 2356"/>
                <a:gd name="T46" fmla="*/ 1817 w 2356"/>
                <a:gd name="T47" fmla="*/ 1111 h 2356"/>
                <a:gd name="T48" fmla="*/ 136 w 2356"/>
                <a:gd name="T49" fmla="*/ 1111 h 2356"/>
                <a:gd name="T50" fmla="*/ 268 w 2356"/>
                <a:gd name="T51" fmla="*/ 667 h 2356"/>
                <a:gd name="T52" fmla="*/ 1662 w 2356"/>
                <a:gd name="T53" fmla="*/ 667 h 2356"/>
                <a:gd name="T54" fmla="*/ 1817 w 2356"/>
                <a:gd name="T55" fmla="*/ 1111 h 2356"/>
                <a:gd name="T56" fmla="*/ 1951 w 2356"/>
                <a:gd name="T57" fmla="*/ 1111 h 2356"/>
                <a:gd name="T58" fmla="*/ 1951 w 2356"/>
                <a:gd name="T59" fmla="*/ 1111 h 2356"/>
                <a:gd name="T60" fmla="*/ 1816 w 2356"/>
                <a:gd name="T61" fmla="*/ 667 h 2356"/>
                <a:gd name="T62" fmla="*/ 2088 w 2356"/>
                <a:gd name="T63" fmla="*/ 667 h 2356"/>
                <a:gd name="T64" fmla="*/ 2220 w 2356"/>
                <a:gd name="T65" fmla="*/ 1111 h 2356"/>
                <a:gd name="T66" fmla="*/ 1951 w 2356"/>
                <a:gd name="T67" fmla="*/ 1111 h 2356"/>
                <a:gd name="T68" fmla="*/ 1178 w 2356"/>
                <a:gd name="T69" fmla="*/ 0 h 2356"/>
                <a:gd name="T70" fmla="*/ 1178 w 2356"/>
                <a:gd name="T71" fmla="*/ 0 h 2356"/>
                <a:gd name="T72" fmla="*/ 0 w 2356"/>
                <a:gd name="T73" fmla="*/ 1178 h 2356"/>
                <a:gd name="T74" fmla="*/ 1178 w 2356"/>
                <a:gd name="T75" fmla="*/ 2356 h 2356"/>
                <a:gd name="T76" fmla="*/ 2356 w 2356"/>
                <a:gd name="T77" fmla="*/ 1178 h 2356"/>
                <a:gd name="T78" fmla="*/ 1178 w 2356"/>
                <a:gd name="T79" fmla="*/ 0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56" h="2356">
                  <a:moveTo>
                    <a:pt x="1400" y="2198"/>
                  </a:moveTo>
                  <a:lnTo>
                    <a:pt x="1400" y="2198"/>
                  </a:lnTo>
                  <a:cubicBezTo>
                    <a:pt x="1456" y="2149"/>
                    <a:pt x="1519" y="2089"/>
                    <a:pt x="1582" y="2018"/>
                  </a:cubicBezTo>
                  <a:cubicBezTo>
                    <a:pt x="1806" y="1768"/>
                    <a:pt x="1932" y="1502"/>
                    <a:pt x="1951" y="1245"/>
                  </a:cubicBezTo>
                  <a:lnTo>
                    <a:pt x="2220" y="1245"/>
                  </a:lnTo>
                  <a:cubicBezTo>
                    <a:pt x="2190" y="1714"/>
                    <a:pt x="1849" y="2101"/>
                    <a:pt x="1400" y="2198"/>
                  </a:cubicBezTo>
                  <a:close/>
                  <a:moveTo>
                    <a:pt x="136" y="1245"/>
                  </a:moveTo>
                  <a:lnTo>
                    <a:pt x="136" y="1245"/>
                  </a:lnTo>
                  <a:lnTo>
                    <a:pt x="1817" y="1245"/>
                  </a:lnTo>
                  <a:cubicBezTo>
                    <a:pt x="1775" y="1756"/>
                    <a:pt x="1257" y="2150"/>
                    <a:pt x="1158" y="2222"/>
                  </a:cubicBezTo>
                  <a:cubicBezTo>
                    <a:pt x="613" y="2211"/>
                    <a:pt x="170" y="1783"/>
                    <a:pt x="136" y="1245"/>
                  </a:cubicBezTo>
                  <a:close/>
                  <a:moveTo>
                    <a:pt x="1158" y="134"/>
                  </a:moveTo>
                  <a:lnTo>
                    <a:pt x="1158" y="134"/>
                  </a:lnTo>
                  <a:cubicBezTo>
                    <a:pt x="1215" y="175"/>
                    <a:pt x="1407" y="321"/>
                    <a:pt x="1570" y="533"/>
                  </a:cubicBezTo>
                  <a:lnTo>
                    <a:pt x="357" y="533"/>
                  </a:lnTo>
                  <a:cubicBezTo>
                    <a:pt x="544" y="295"/>
                    <a:pt x="833" y="140"/>
                    <a:pt x="1158" y="134"/>
                  </a:cubicBezTo>
                  <a:close/>
                  <a:moveTo>
                    <a:pt x="1999" y="533"/>
                  </a:moveTo>
                  <a:lnTo>
                    <a:pt x="1999" y="533"/>
                  </a:lnTo>
                  <a:lnTo>
                    <a:pt x="1735" y="533"/>
                  </a:lnTo>
                  <a:cubicBezTo>
                    <a:pt x="1691" y="467"/>
                    <a:pt x="1640" y="402"/>
                    <a:pt x="1582" y="338"/>
                  </a:cubicBezTo>
                  <a:cubicBezTo>
                    <a:pt x="1519" y="267"/>
                    <a:pt x="1456" y="207"/>
                    <a:pt x="1400" y="157"/>
                  </a:cubicBezTo>
                  <a:cubicBezTo>
                    <a:pt x="1641" y="210"/>
                    <a:pt x="1851" y="346"/>
                    <a:pt x="1999" y="533"/>
                  </a:cubicBezTo>
                  <a:close/>
                  <a:moveTo>
                    <a:pt x="1817" y="1111"/>
                  </a:moveTo>
                  <a:lnTo>
                    <a:pt x="1817" y="1111"/>
                  </a:lnTo>
                  <a:lnTo>
                    <a:pt x="136" y="1111"/>
                  </a:lnTo>
                  <a:cubicBezTo>
                    <a:pt x="146" y="951"/>
                    <a:pt x="193" y="800"/>
                    <a:pt x="268" y="667"/>
                  </a:cubicBezTo>
                  <a:lnTo>
                    <a:pt x="1662" y="667"/>
                  </a:lnTo>
                  <a:cubicBezTo>
                    <a:pt x="1743" y="799"/>
                    <a:pt x="1804" y="949"/>
                    <a:pt x="1817" y="1111"/>
                  </a:cubicBezTo>
                  <a:close/>
                  <a:moveTo>
                    <a:pt x="1951" y="1111"/>
                  </a:moveTo>
                  <a:lnTo>
                    <a:pt x="1951" y="1111"/>
                  </a:lnTo>
                  <a:cubicBezTo>
                    <a:pt x="1940" y="964"/>
                    <a:pt x="1894" y="815"/>
                    <a:pt x="1816" y="667"/>
                  </a:cubicBezTo>
                  <a:lnTo>
                    <a:pt x="2088" y="667"/>
                  </a:lnTo>
                  <a:cubicBezTo>
                    <a:pt x="2163" y="800"/>
                    <a:pt x="2210" y="951"/>
                    <a:pt x="2220" y="1111"/>
                  </a:cubicBezTo>
                  <a:lnTo>
                    <a:pt x="1951" y="1111"/>
                  </a:lnTo>
                  <a:close/>
                  <a:moveTo>
                    <a:pt x="1178" y="0"/>
                  </a:moveTo>
                  <a:lnTo>
                    <a:pt x="1178" y="0"/>
                  </a:lnTo>
                  <a:cubicBezTo>
                    <a:pt x="528" y="0"/>
                    <a:pt x="0" y="528"/>
                    <a:pt x="0" y="1178"/>
                  </a:cubicBezTo>
                  <a:cubicBezTo>
                    <a:pt x="0" y="1827"/>
                    <a:pt x="528" y="2356"/>
                    <a:pt x="1178" y="2356"/>
                  </a:cubicBezTo>
                  <a:cubicBezTo>
                    <a:pt x="1827" y="2356"/>
                    <a:pt x="2356" y="1827"/>
                    <a:pt x="2356" y="1178"/>
                  </a:cubicBezTo>
                  <a:cubicBezTo>
                    <a:pt x="2356" y="528"/>
                    <a:pt x="1827" y="0"/>
                    <a:pt x="1178"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2" name="Freeform 20"/>
            <p:cNvSpPr/>
            <p:nvPr/>
          </p:nvSpPr>
          <p:spPr bwMode="auto">
            <a:xfrm>
              <a:off x="7018338" y="4410075"/>
              <a:ext cx="1395413" cy="98425"/>
            </a:xfrm>
            <a:custGeom>
              <a:avLst/>
              <a:gdLst>
                <a:gd name="T0" fmla="*/ 1877 w 1877"/>
                <a:gd name="T1" fmla="*/ 133 h 133"/>
                <a:gd name="T2" fmla="*/ 1877 w 1877"/>
                <a:gd name="T3" fmla="*/ 133 h 133"/>
                <a:gd name="T4" fmla="*/ 0 w 1877"/>
                <a:gd name="T5" fmla="*/ 133 h 133"/>
                <a:gd name="T6" fmla="*/ 0 w 1877"/>
                <a:gd name="T7" fmla="*/ 0 h 133"/>
                <a:gd name="T8" fmla="*/ 1877 w 1877"/>
                <a:gd name="T9" fmla="*/ 0 h 133"/>
                <a:gd name="T10" fmla="*/ 1877 w 1877"/>
                <a:gd name="T11" fmla="*/ 133 h 133"/>
              </a:gdLst>
              <a:ahLst/>
              <a:cxnLst>
                <a:cxn ang="0">
                  <a:pos x="T0" y="T1"/>
                </a:cxn>
                <a:cxn ang="0">
                  <a:pos x="T2" y="T3"/>
                </a:cxn>
                <a:cxn ang="0">
                  <a:pos x="T4" y="T5"/>
                </a:cxn>
                <a:cxn ang="0">
                  <a:pos x="T6" y="T7"/>
                </a:cxn>
                <a:cxn ang="0">
                  <a:pos x="T8" y="T9"/>
                </a:cxn>
                <a:cxn ang="0">
                  <a:pos x="T10" y="T11"/>
                </a:cxn>
              </a:cxnLst>
              <a:rect l="0" t="0" r="r" b="b"/>
              <a:pathLst>
                <a:path w="1877" h="133">
                  <a:moveTo>
                    <a:pt x="1877" y="133"/>
                  </a:moveTo>
                  <a:lnTo>
                    <a:pt x="1877" y="133"/>
                  </a:lnTo>
                  <a:lnTo>
                    <a:pt x="0" y="133"/>
                  </a:lnTo>
                  <a:lnTo>
                    <a:pt x="0" y="0"/>
                  </a:lnTo>
                  <a:lnTo>
                    <a:pt x="1877" y="0"/>
                  </a:lnTo>
                  <a:lnTo>
                    <a:pt x="1877" y="133"/>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33" name="组 32"/>
          <p:cNvGrpSpPr/>
          <p:nvPr userDrawn="1"/>
        </p:nvGrpSpPr>
        <p:grpSpPr>
          <a:xfrm rot="20374728">
            <a:off x="4785231" y="387210"/>
            <a:ext cx="1622425" cy="1374775"/>
            <a:chOff x="4127500" y="2500313"/>
            <a:chExt cx="1622425" cy="1374775"/>
          </a:xfrm>
          <a:solidFill>
            <a:srgbClr val="263946"/>
          </a:solidFill>
        </p:grpSpPr>
        <p:sp>
          <p:nvSpPr>
            <p:cNvPr id="34" name="Freeform 15"/>
            <p:cNvSpPr/>
            <p:nvPr/>
          </p:nvSpPr>
          <p:spPr bwMode="auto">
            <a:xfrm>
              <a:off x="4127500" y="2500313"/>
              <a:ext cx="1622425" cy="1374775"/>
            </a:xfrm>
            <a:custGeom>
              <a:avLst/>
              <a:gdLst>
                <a:gd name="T0" fmla="*/ 2165 w 2184"/>
                <a:gd name="T1" fmla="*/ 381 h 1854"/>
                <a:gd name="T2" fmla="*/ 2165 w 2184"/>
                <a:gd name="T3" fmla="*/ 381 h 1854"/>
                <a:gd name="T4" fmla="*/ 1142 w 2184"/>
                <a:gd name="T5" fmla="*/ 7 h 1854"/>
                <a:gd name="T6" fmla="*/ 1071 w 2184"/>
                <a:gd name="T7" fmla="*/ 7 h 1854"/>
                <a:gd name="T8" fmla="*/ 19 w 2184"/>
                <a:gd name="T9" fmla="*/ 392 h 1854"/>
                <a:gd name="T10" fmla="*/ 19 w 2184"/>
                <a:gd name="T11" fmla="*/ 417 h 1854"/>
                <a:gd name="T12" fmla="*/ 103 w 2184"/>
                <a:gd name="T13" fmla="*/ 448 h 1854"/>
                <a:gd name="T14" fmla="*/ 103 w 2184"/>
                <a:gd name="T15" fmla="*/ 663 h 1854"/>
                <a:gd name="T16" fmla="*/ 63 w 2184"/>
                <a:gd name="T17" fmla="*/ 712 h 1854"/>
                <a:gd name="T18" fmla="*/ 103 w 2184"/>
                <a:gd name="T19" fmla="*/ 761 h 1854"/>
                <a:gd name="T20" fmla="*/ 103 w 2184"/>
                <a:gd name="T21" fmla="*/ 786 h 1854"/>
                <a:gd name="T22" fmla="*/ 89 w 2184"/>
                <a:gd name="T23" fmla="*/ 786 h 1854"/>
                <a:gd name="T24" fmla="*/ 50 w 2184"/>
                <a:gd name="T25" fmla="*/ 825 h 1854"/>
                <a:gd name="T26" fmla="*/ 50 w 2184"/>
                <a:gd name="T27" fmla="*/ 1814 h 1854"/>
                <a:gd name="T28" fmla="*/ 89 w 2184"/>
                <a:gd name="T29" fmla="*/ 1854 h 1854"/>
                <a:gd name="T30" fmla="*/ 136 w 2184"/>
                <a:gd name="T31" fmla="*/ 1854 h 1854"/>
                <a:gd name="T32" fmla="*/ 176 w 2184"/>
                <a:gd name="T33" fmla="*/ 1814 h 1854"/>
                <a:gd name="T34" fmla="*/ 176 w 2184"/>
                <a:gd name="T35" fmla="*/ 825 h 1854"/>
                <a:gd name="T36" fmla="*/ 136 w 2184"/>
                <a:gd name="T37" fmla="*/ 786 h 1854"/>
                <a:gd name="T38" fmla="*/ 123 w 2184"/>
                <a:gd name="T39" fmla="*/ 786 h 1854"/>
                <a:gd name="T40" fmla="*/ 123 w 2184"/>
                <a:gd name="T41" fmla="*/ 761 h 1854"/>
                <a:gd name="T42" fmla="*/ 162 w 2184"/>
                <a:gd name="T43" fmla="*/ 712 h 1854"/>
                <a:gd name="T44" fmla="*/ 123 w 2184"/>
                <a:gd name="T45" fmla="*/ 663 h 1854"/>
                <a:gd name="T46" fmla="*/ 123 w 2184"/>
                <a:gd name="T47" fmla="*/ 455 h 1854"/>
                <a:gd name="T48" fmla="*/ 1042 w 2184"/>
                <a:gd name="T49" fmla="*/ 791 h 1854"/>
                <a:gd name="T50" fmla="*/ 1113 w 2184"/>
                <a:gd name="T51" fmla="*/ 791 h 1854"/>
                <a:gd name="T52" fmla="*/ 2165 w 2184"/>
                <a:gd name="T53" fmla="*/ 407 h 1854"/>
                <a:gd name="T54" fmla="*/ 2165 w 2184"/>
                <a:gd name="T55" fmla="*/ 381 h 1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84" h="1854">
                  <a:moveTo>
                    <a:pt x="2165" y="381"/>
                  </a:moveTo>
                  <a:lnTo>
                    <a:pt x="2165" y="381"/>
                  </a:lnTo>
                  <a:lnTo>
                    <a:pt x="1142" y="7"/>
                  </a:lnTo>
                  <a:cubicBezTo>
                    <a:pt x="1122" y="0"/>
                    <a:pt x="1091" y="0"/>
                    <a:pt x="1071" y="7"/>
                  </a:cubicBezTo>
                  <a:lnTo>
                    <a:pt x="19" y="392"/>
                  </a:lnTo>
                  <a:cubicBezTo>
                    <a:pt x="0" y="399"/>
                    <a:pt x="0" y="410"/>
                    <a:pt x="19" y="417"/>
                  </a:cubicBezTo>
                  <a:lnTo>
                    <a:pt x="103" y="448"/>
                  </a:lnTo>
                  <a:lnTo>
                    <a:pt x="103" y="663"/>
                  </a:lnTo>
                  <a:cubicBezTo>
                    <a:pt x="80" y="668"/>
                    <a:pt x="63" y="688"/>
                    <a:pt x="63" y="712"/>
                  </a:cubicBezTo>
                  <a:cubicBezTo>
                    <a:pt x="63" y="736"/>
                    <a:pt x="80" y="756"/>
                    <a:pt x="103" y="761"/>
                  </a:cubicBezTo>
                  <a:lnTo>
                    <a:pt x="103" y="786"/>
                  </a:lnTo>
                  <a:lnTo>
                    <a:pt x="89" y="786"/>
                  </a:lnTo>
                  <a:cubicBezTo>
                    <a:pt x="67" y="786"/>
                    <a:pt x="50" y="804"/>
                    <a:pt x="50" y="825"/>
                  </a:cubicBezTo>
                  <a:lnTo>
                    <a:pt x="50" y="1814"/>
                  </a:lnTo>
                  <a:cubicBezTo>
                    <a:pt x="50" y="1836"/>
                    <a:pt x="67" y="1854"/>
                    <a:pt x="89" y="1854"/>
                  </a:cubicBezTo>
                  <a:lnTo>
                    <a:pt x="136" y="1854"/>
                  </a:lnTo>
                  <a:cubicBezTo>
                    <a:pt x="158" y="1854"/>
                    <a:pt x="176" y="1836"/>
                    <a:pt x="176" y="1814"/>
                  </a:cubicBezTo>
                  <a:lnTo>
                    <a:pt x="176" y="825"/>
                  </a:lnTo>
                  <a:cubicBezTo>
                    <a:pt x="176" y="804"/>
                    <a:pt x="158" y="786"/>
                    <a:pt x="136" y="786"/>
                  </a:cubicBezTo>
                  <a:lnTo>
                    <a:pt x="123" y="786"/>
                  </a:lnTo>
                  <a:lnTo>
                    <a:pt x="123" y="761"/>
                  </a:lnTo>
                  <a:cubicBezTo>
                    <a:pt x="145" y="756"/>
                    <a:pt x="162" y="736"/>
                    <a:pt x="162" y="712"/>
                  </a:cubicBezTo>
                  <a:cubicBezTo>
                    <a:pt x="162" y="688"/>
                    <a:pt x="145" y="668"/>
                    <a:pt x="123" y="663"/>
                  </a:cubicBezTo>
                  <a:lnTo>
                    <a:pt x="123" y="455"/>
                  </a:lnTo>
                  <a:lnTo>
                    <a:pt x="1042" y="791"/>
                  </a:lnTo>
                  <a:cubicBezTo>
                    <a:pt x="1062" y="798"/>
                    <a:pt x="1093" y="798"/>
                    <a:pt x="1113" y="791"/>
                  </a:cubicBezTo>
                  <a:lnTo>
                    <a:pt x="2165" y="407"/>
                  </a:lnTo>
                  <a:cubicBezTo>
                    <a:pt x="2184" y="400"/>
                    <a:pt x="2184" y="388"/>
                    <a:pt x="2165" y="381"/>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5" name="Freeform 16"/>
            <p:cNvSpPr/>
            <p:nvPr/>
          </p:nvSpPr>
          <p:spPr bwMode="auto">
            <a:xfrm>
              <a:off x="4283075" y="2881313"/>
              <a:ext cx="1312863" cy="498475"/>
            </a:xfrm>
            <a:custGeom>
              <a:avLst/>
              <a:gdLst>
                <a:gd name="T0" fmla="*/ 1740 w 1766"/>
                <a:gd name="T1" fmla="*/ 5 h 672"/>
                <a:gd name="T2" fmla="*/ 1740 w 1766"/>
                <a:gd name="T3" fmla="*/ 5 h 672"/>
                <a:gd name="T4" fmla="*/ 883 w 1766"/>
                <a:gd name="T5" fmla="*/ 330 h 672"/>
                <a:gd name="T6" fmla="*/ 26 w 1766"/>
                <a:gd name="T7" fmla="*/ 5 h 672"/>
                <a:gd name="T8" fmla="*/ 0 w 1766"/>
                <a:gd name="T9" fmla="*/ 20 h 672"/>
                <a:gd name="T10" fmla="*/ 0 w 1766"/>
                <a:gd name="T11" fmla="*/ 312 h 672"/>
                <a:gd name="T12" fmla="*/ 26 w 1766"/>
                <a:gd name="T13" fmla="*/ 347 h 672"/>
                <a:gd name="T14" fmla="*/ 690 w 1766"/>
                <a:gd name="T15" fmla="*/ 599 h 672"/>
                <a:gd name="T16" fmla="*/ 883 w 1766"/>
                <a:gd name="T17" fmla="*/ 672 h 672"/>
                <a:gd name="T18" fmla="*/ 1076 w 1766"/>
                <a:gd name="T19" fmla="*/ 599 h 672"/>
                <a:gd name="T20" fmla="*/ 1740 w 1766"/>
                <a:gd name="T21" fmla="*/ 347 h 672"/>
                <a:gd name="T22" fmla="*/ 1766 w 1766"/>
                <a:gd name="T23" fmla="*/ 312 h 672"/>
                <a:gd name="T24" fmla="*/ 1766 w 1766"/>
                <a:gd name="T25" fmla="*/ 20 h 672"/>
                <a:gd name="T26" fmla="*/ 1740 w 1766"/>
                <a:gd name="T27" fmla="*/ 5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66" h="672">
                  <a:moveTo>
                    <a:pt x="1740" y="5"/>
                  </a:moveTo>
                  <a:lnTo>
                    <a:pt x="1740" y="5"/>
                  </a:lnTo>
                  <a:lnTo>
                    <a:pt x="883" y="330"/>
                  </a:lnTo>
                  <a:lnTo>
                    <a:pt x="26" y="5"/>
                  </a:lnTo>
                  <a:cubicBezTo>
                    <a:pt x="12" y="0"/>
                    <a:pt x="0" y="7"/>
                    <a:pt x="0" y="20"/>
                  </a:cubicBezTo>
                  <a:lnTo>
                    <a:pt x="0" y="312"/>
                  </a:lnTo>
                  <a:cubicBezTo>
                    <a:pt x="0" y="326"/>
                    <a:pt x="12" y="341"/>
                    <a:pt x="26" y="347"/>
                  </a:cubicBezTo>
                  <a:lnTo>
                    <a:pt x="690" y="599"/>
                  </a:lnTo>
                  <a:lnTo>
                    <a:pt x="883" y="672"/>
                  </a:lnTo>
                  <a:lnTo>
                    <a:pt x="1076" y="599"/>
                  </a:lnTo>
                  <a:lnTo>
                    <a:pt x="1740" y="347"/>
                  </a:lnTo>
                  <a:cubicBezTo>
                    <a:pt x="1754" y="341"/>
                    <a:pt x="1766" y="326"/>
                    <a:pt x="1766" y="312"/>
                  </a:cubicBezTo>
                  <a:lnTo>
                    <a:pt x="1766" y="20"/>
                  </a:lnTo>
                  <a:cubicBezTo>
                    <a:pt x="1766" y="7"/>
                    <a:pt x="1754" y="0"/>
                    <a:pt x="1740" y="5"/>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36" name="组 35"/>
          <p:cNvGrpSpPr/>
          <p:nvPr userDrawn="1"/>
        </p:nvGrpSpPr>
        <p:grpSpPr>
          <a:xfrm rot="20352567">
            <a:off x="6565204" y="373792"/>
            <a:ext cx="620097" cy="619534"/>
            <a:chOff x="6854825" y="3143250"/>
            <a:chExt cx="1749425" cy="1747838"/>
          </a:xfrm>
          <a:solidFill>
            <a:srgbClr val="263946"/>
          </a:solidFill>
        </p:grpSpPr>
        <p:sp>
          <p:nvSpPr>
            <p:cNvPr id="37" name="Freeform 17"/>
            <p:cNvSpPr/>
            <p:nvPr/>
          </p:nvSpPr>
          <p:spPr bwMode="auto">
            <a:xfrm>
              <a:off x="7135813" y="3151188"/>
              <a:ext cx="603250" cy="1731963"/>
            </a:xfrm>
            <a:custGeom>
              <a:avLst/>
              <a:gdLst>
                <a:gd name="T0" fmla="*/ 739 w 812"/>
                <a:gd name="T1" fmla="*/ 2334 h 2334"/>
                <a:gd name="T2" fmla="*/ 739 w 812"/>
                <a:gd name="T3" fmla="*/ 2334 h 2334"/>
                <a:gd name="T4" fmla="*/ 371 w 812"/>
                <a:gd name="T5" fmla="*/ 2007 h 2334"/>
                <a:gd name="T6" fmla="*/ 0 w 812"/>
                <a:gd name="T7" fmla="*/ 1167 h 2334"/>
                <a:gd name="T8" fmla="*/ 371 w 812"/>
                <a:gd name="T9" fmla="*/ 327 h 2334"/>
                <a:gd name="T10" fmla="*/ 739 w 812"/>
                <a:gd name="T11" fmla="*/ 0 h 2334"/>
                <a:gd name="T12" fmla="*/ 812 w 812"/>
                <a:gd name="T13" fmla="*/ 111 h 2334"/>
                <a:gd name="T14" fmla="*/ 776 w 812"/>
                <a:gd name="T15" fmla="*/ 56 h 2334"/>
                <a:gd name="T16" fmla="*/ 812 w 812"/>
                <a:gd name="T17" fmla="*/ 111 h 2334"/>
                <a:gd name="T18" fmla="*/ 133 w 812"/>
                <a:gd name="T19" fmla="*/ 1167 h 2334"/>
                <a:gd name="T20" fmla="*/ 812 w 812"/>
                <a:gd name="T21" fmla="*/ 2222 h 2334"/>
                <a:gd name="T22" fmla="*/ 739 w 812"/>
                <a:gd name="T23" fmla="*/ 2334 h 2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334">
                  <a:moveTo>
                    <a:pt x="739" y="2334"/>
                  </a:moveTo>
                  <a:lnTo>
                    <a:pt x="739" y="2334"/>
                  </a:lnTo>
                  <a:cubicBezTo>
                    <a:pt x="731" y="2329"/>
                    <a:pt x="552" y="2209"/>
                    <a:pt x="371" y="2007"/>
                  </a:cubicBezTo>
                  <a:cubicBezTo>
                    <a:pt x="128" y="1736"/>
                    <a:pt x="0" y="1445"/>
                    <a:pt x="0" y="1167"/>
                  </a:cubicBezTo>
                  <a:cubicBezTo>
                    <a:pt x="0" y="888"/>
                    <a:pt x="128" y="598"/>
                    <a:pt x="371" y="327"/>
                  </a:cubicBezTo>
                  <a:cubicBezTo>
                    <a:pt x="552" y="125"/>
                    <a:pt x="731" y="5"/>
                    <a:pt x="739" y="0"/>
                  </a:cubicBezTo>
                  <a:lnTo>
                    <a:pt x="812" y="111"/>
                  </a:lnTo>
                  <a:lnTo>
                    <a:pt x="776" y="56"/>
                  </a:lnTo>
                  <a:lnTo>
                    <a:pt x="812" y="111"/>
                  </a:lnTo>
                  <a:cubicBezTo>
                    <a:pt x="806" y="116"/>
                    <a:pt x="133" y="571"/>
                    <a:pt x="133" y="1167"/>
                  </a:cubicBezTo>
                  <a:cubicBezTo>
                    <a:pt x="133" y="1764"/>
                    <a:pt x="806" y="2218"/>
                    <a:pt x="812" y="2222"/>
                  </a:cubicBezTo>
                  <a:lnTo>
                    <a:pt x="739" y="2334"/>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8" name="Freeform 18"/>
            <p:cNvSpPr/>
            <p:nvPr/>
          </p:nvSpPr>
          <p:spPr bwMode="auto">
            <a:xfrm>
              <a:off x="7661275" y="3194050"/>
              <a:ext cx="100013" cy="1647825"/>
            </a:xfrm>
            <a:custGeom>
              <a:avLst/>
              <a:gdLst>
                <a:gd name="T0" fmla="*/ 133 w 133"/>
                <a:gd name="T1" fmla="*/ 2222 h 2222"/>
                <a:gd name="T2" fmla="*/ 133 w 133"/>
                <a:gd name="T3" fmla="*/ 2222 h 2222"/>
                <a:gd name="T4" fmla="*/ 0 w 133"/>
                <a:gd name="T5" fmla="*/ 2222 h 2222"/>
                <a:gd name="T6" fmla="*/ 0 w 133"/>
                <a:gd name="T7" fmla="*/ 0 h 2222"/>
                <a:gd name="T8" fmla="*/ 133 w 133"/>
                <a:gd name="T9" fmla="*/ 0 h 2222"/>
                <a:gd name="T10" fmla="*/ 133 w 133"/>
                <a:gd name="T11" fmla="*/ 2222 h 2222"/>
              </a:gdLst>
              <a:ahLst/>
              <a:cxnLst>
                <a:cxn ang="0">
                  <a:pos x="T0" y="T1"/>
                </a:cxn>
                <a:cxn ang="0">
                  <a:pos x="T2" y="T3"/>
                </a:cxn>
                <a:cxn ang="0">
                  <a:pos x="T4" y="T5"/>
                </a:cxn>
                <a:cxn ang="0">
                  <a:pos x="T6" y="T7"/>
                </a:cxn>
                <a:cxn ang="0">
                  <a:pos x="T8" y="T9"/>
                </a:cxn>
                <a:cxn ang="0">
                  <a:pos x="T10" y="T11"/>
                </a:cxn>
              </a:cxnLst>
              <a:rect l="0" t="0" r="r" b="b"/>
              <a:pathLst>
                <a:path w="133" h="2222">
                  <a:moveTo>
                    <a:pt x="133" y="2222"/>
                  </a:moveTo>
                  <a:lnTo>
                    <a:pt x="133" y="2222"/>
                  </a:lnTo>
                  <a:lnTo>
                    <a:pt x="0" y="2222"/>
                  </a:lnTo>
                  <a:lnTo>
                    <a:pt x="0" y="0"/>
                  </a:lnTo>
                  <a:lnTo>
                    <a:pt x="133" y="0"/>
                  </a:lnTo>
                  <a:lnTo>
                    <a:pt x="133" y="2222"/>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9" name="Freeform 19"/>
            <p:cNvSpPr>
              <a:spLocks noEditPoints="1"/>
            </p:cNvSpPr>
            <p:nvPr/>
          </p:nvSpPr>
          <p:spPr bwMode="auto">
            <a:xfrm>
              <a:off x="6854825" y="3143250"/>
              <a:ext cx="1749425" cy="1747838"/>
            </a:xfrm>
            <a:custGeom>
              <a:avLst/>
              <a:gdLst>
                <a:gd name="T0" fmla="*/ 1400 w 2356"/>
                <a:gd name="T1" fmla="*/ 2198 h 2356"/>
                <a:gd name="T2" fmla="*/ 1400 w 2356"/>
                <a:gd name="T3" fmla="*/ 2198 h 2356"/>
                <a:gd name="T4" fmla="*/ 1582 w 2356"/>
                <a:gd name="T5" fmla="*/ 2018 h 2356"/>
                <a:gd name="T6" fmla="*/ 1951 w 2356"/>
                <a:gd name="T7" fmla="*/ 1245 h 2356"/>
                <a:gd name="T8" fmla="*/ 2220 w 2356"/>
                <a:gd name="T9" fmla="*/ 1245 h 2356"/>
                <a:gd name="T10" fmla="*/ 1400 w 2356"/>
                <a:gd name="T11" fmla="*/ 2198 h 2356"/>
                <a:gd name="T12" fmla="*/ 136 w 2356"/>
                <a:gd name="T13" fmla="*/ 1245 h 2356"/>
                <a:gd name="T14" fmla="*/ 136 w 2356"/>
                <a:gd name="T15" fmla="*/ 1245 h 2356"/>
                <a:gd name="T16" fmla="*/ 1817 w 2356"/>
                <a:gd name="T17" fmla="*/ 1245 h 2356"/>
                <a:gd name="T18" fmla="*/ 1158 w 2356"/>
                <a:gd name="T19" fmla="*/ 2222 h 2356"/>
                <a:gd name="T20" fmla="*/ 136 w 2356"/>
                <a:gd name="T21" fmla="*/ 1245 h 2356"/>
                <a:gd name="T22" fmla="*/ 1158 w 2356"/>
                <a:gd name="T23" fmla="*/ 134 h 2356"/>
                <a:gd name="T24" fmla="*/ 1158 w 2356"/>
                <a:gd name="T25" fmla="*/ 134 h 2356"/>
                <a:gd name="T26" fmla="*/ 1570 w 2356"/>
                <a:gd name="T27" fmla="*/ 533 h 2356"/>
                <a:gd name="T28" fmla="*/ 357 w 2356"/>
                <a:gd name="T29" fmla="*/ 533 h 2356"/>
                <a:gd name="T30" fmla="*/ 1158 w 2356"/>
                <a:gd name="T31" fmla="*/ 134 h 2356"/>
                <a:gd name="T32" fmla="*/ 1999 w 2356"/>
                <a:gd name="T33" fmla="*/ 533 h 2356"/>
                <a:gd name="T34" fmla="*/ 1999 w 2356"/>
                <a:gd name="T35" fmla="*/ 533 h 2356"/>
                <a:gd name="T36" fmla="*/ 1735 w 2356"/>
                <a:gd name="T37" fmla="*/ 533 h 2356"/>
                <a:gd name="T38" fmla="*/ 1582 w 2356"/>
                <a:gd name="T39" fmla="*/ 338 h 2356"/>
                <a:gd name="T40" fmla="*/ 1400 w 2356"/>
                <a:gd name="T41" fmla="*/ 157 h 2356"/>
                <a:gd name="T42" fmla="*/ 1999 w 2356"/>
                <a:gd name="T43" fmla="*/ 533 h 2356"/>
                <a:gd name="T44" fmla="*/ 1817 w 2356"/>
                <a:gd name="T45" fmla="*/ 1111 h 2356"/>
                <a:gd name="T46" fmla="*/ 1817 w 2356"/>
                <a:gd name="T47" fmla="*/ 1111 h 2356"/>
                <a:gd name="T48" fmla="*/ 136 w 2356"/>
                <a:gd name="T49" fmla="*/ 1111 h 2356"/>
                <a:gd name="T50" fmla="*/ 268 w 2356"/>
                <a:gd name="T51" fmla="*/ 667 h 2356"/>
                <a:gd name="T52" fmla="*/ 1662 w 2356"/>
                <a:gd name="T53" fmla="*/ 667 h 2356"/>
                <a:gd name="T54" fmla="*/ 1817 w 2356"/>
                <a:gd name="T55" fmla="*/ 1111 h 2356"/>
                <a:gd name="T56" fmla="*/ 1951 w 2356"/>
                <a:gd name="T57" fmla="*/ 1111 h 2356"/>
                <a:gd name="T58" fmla="*/ 1951 w 2356"/>
                <a:gd name="T59" fmla="*/ 1111 h 2356"/>
                <a:gd name="T60" fmla="*/ 1816 w 2356"/>
                <a:gd name="T61" fmla="*/ 667 h 2356"/>
                <a:gd name="T62" fmla="*/ 2088 w 2356"/>
                <a:gd name="T63" fmla="*/ 667 h 2356"/>
                <a:gd name="T64" fmla="*/ 2220 w 2356"/>
                <a:gd name="T65" fmla="*/ 1111 h 2356"/>
                <a:gd name="T66" fmla="*/ 1951 w 2356"/>
                <a:gd name="T67" fmla="*/ 1111 h 2356"/>
                <a:gd name="T68" fmla="*/ 1178 w 2356"/>
                <a:gd name="T69" fmla="*/ 0 h 2356"/>
                <a:gd name="T70" fmla="*/ 1178 w 2356"/>
                <a:gd name="T71" fmla="*/ 0 h 2356"/>
                <a:gd name="T72" fmla="*/ 0 w 2356"/>
                <a:gd name="T73" fmla="*/ 1178 h 2356"/>
                <a:gd name="T74" fmla="*/ 1178 w 2356"/>
                <a:gd name="T75" fmla="*/ 2356 h 2356"/>
                <a:gd name="T76" fmla="*/ 2356 w 2356"/>
                <a:gd name="T77" fmla="*/ 1178 h 2356"/>
                <a:gd name="T78" fmla="*/ 1178 w 2356"/>
                <a:gd name="T79" fmla="*/ 0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56" h="2356">
                  <a:moveTo>
                    <a:pt x="1400" y="2198"/>
                  </a:moveTo>
                  <a:lnTo>
                    <a:pt x="1400" y="2198"/>
                  </a:lnTo>
                  <a:cubicBezTo>
                    <a:pt x="1456" y="2149"/>
                    <a:pt x="1519" y="2089"/>
                    <a:pt x="1582" y="2018"/>
                  </a:cubicBezTo>
                  <a:cubicBezTo>
                    <a:pt x="1806" y="1768"/>
                    <a:pt x="1932" y="1502"/>
                    <a:pt x="1951" y="1245"/>
                  </a:cubicBezTo>
                  <a:lnTo>
                    <a:pt x="2220" y="1245"/>
                  </a:lnTo>
                  <a:cubicBezTo>
                    <a:pt x="2190" y="1714"/>
                    <a:pt x="1849" y="2101"/>
                    <a:pt x="1400" y="2198"/>
                  </a:cubicBezTo>
                  <a:close/>
                  <a:moveTo>
                    <a:pt x="136" y="1245"/>
                  </a:moveTo>
                  <a:lnTo>
                    <a:pt x="136" y="1245"/>
                  </a:lnTo>
                  <a:lnTo>
                    <a:pt x="1817" y="1245"/>
                  </a:lnTo>
                  <a:cubicBezTo>
                    <a:pt x="1775" y="1756"/>
                    <a:pt x="1257" y="2150"/>
                    <a:pt x="1158" y="2222"/>
                  </a:cubicBezTo>
                  <a:cubicBezTo>
                    <a:pt x="613" y="2211"/>
                    <a:pt x="170" y="1783"/>
                    <a:pt x="136" y="1245"/>
                  </a:cubicBezTo>
                  <a:close/>
                  <a:moveTo>
                    <a:pt x="1158" y="134"/>
                  </a:moveTo>
                  <a:lnTo>
                    <a:pt x="1158" y="134"/>
                  </a:lnTo>
                  <a:cubicBezTo>
                    <a:pt x="1215" y="175"/>
                    <a:pt x="1407" y="321"/>
                    <a:pt x="1570" y="533"/>
                  </a:cubicBezTo>
                  <a:lnTo>
                    <a:pt x="357" y="533"/>
                  </a:lnTo>
                  <a:cubicBezTo>
                    <a:pt x="544" y="295"/>
                    <a:pt x="833" y="140"/>
                    <a:pt x="1158" y="134"/>
                  </a:cubicBezTo>
                  <a:close/>
                  <a:moveTo>
                    <a:pt x="1999" y="533"/>
                  </a:moveTo>
                  <a:lnTo>
                    <a:pt x="1999" y="533"/>
                  </a:lnTo>
                  <a:lnTo>
                    <a:pt x="1735" y="533"/>
                  </a:lnTo>
                  <a:cubicBezTo>
                    <a:pt x="1691" y="467"/>
                    <a:pt x="1640" y="402"/>
                    <a:pt x="1582" y="338"/>
                  </a:cubicBezTo>
                  <a:cubicBezTo>
                    <a:pt x="1519" y="267"/>
                    <a:pt x="1456" y="207"/>
                    <a:pt x="1400" y="157"/>
                  </a:cubicBezTo>
                  <a:cubicBezTo>
                    <a:pt x="1641" y="210"/>
                    <a:pt x="1851" y="346"/>
                    <a:pt x="1999" y="533"/>
                  </a:cubicBezTo>
                  <a:close/>
                  <a:moveTo>
                    <a:pt x="1817" y="1111"/>
                  </a:moveTo>
                  <a:lnTo>
                    <a:pt x="1817" y="1111"/>
                  </a:lnTo>
                  <a:lnTo>
                    <a:pt x="136" y="1111"/>
                  </a:lnTo>
                  <a:cubicBezTo>
                    <a:pt x="146" y="951"/>
                    <a:pt x="193" y="800"/>
                    <a:pt x="268" y="667"/>
                  </a:cubicBezTo>
                  <a:lnTo>
                    <a:pt x="1662" y="667"/>
                  </a:lnTo>
                  <a:cubicBezTo>
                    <a:pt x="1743" y="799"/>
                    <a:pt x="1804" y="949"/>
                    <a:pt x="1817" y="1111"/>
                  </a:cubicBezTo>
                  <a:close/>
                  <a:moveTo>
                    <a:pt x="1951" y="1111"/>
                  </a:moveTo>
                  <a:lnTo>
                    <a:pt x="1951" y="1111"/>
                  </a:lnTo>
                  <a:cubicBezTo>
                    <a:pt x="1940" y="964"/>
                    <a:pt x="1894" y="815"/>
                    <a:pt x="1816" y="667"/>
                  </a:cubicBezTo>
                  <a:lnTo>
                    <a:pt x="2088" y="667"/>
                  </a:lnTo>
                  <a:cubicBezTo>
                    <a:pt x="2163" y="800"/>
                    <a:pt x="2210" y="951"/>
                    <a:pt x="2220" y="1111"/>
                  </a:cubicBezTo>
                  <a:lnTo>
                    <a:pt x="1951" y="1111"/>
                  </a:lnTo>
                  <a:close/>
                  <a:moveTo>
                    <a:pt x="1178" y="0"/>
                  </a:moveTo>
                  <a:lnTo>
                    <a:pt x="1178" y="0"/>
                  </a:lnTo>
                  <a:cubicBezTo>
                    <a:pt x="528" y="0"/>
                    <a:pt x="0" y="528"/>
                    <a:pt x="0" y="1178"/>
                  </a:cubicBezTo>
                  <a:cubicBezTo>
                    <a:pt x="0" y="1827"/>
                    <a:pt x="528" y="2356"/>
                    <a:pt x="1178" y="2356"/>
                  </a:cubicBezTo>
                  <a:cubicBezTo>
                    <a:pt x="1827" y="2356"/>
                    <a:pt x="2356" y="1827"/>
                    <a:pt x="2356" y="1178"/>
                  </a:cubicBezTo>
                  <a:cubicBezTo>
                    <a:pt x="2356" y="528"/>
                    <a:pt x="1827" y="0"/>
                    <a:pt x="1178"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0" name="Freeform 20"/>
            <p:cNvSpPr/>
            <p:nvPr/>
          </p:nvSpPr>
          <p:spPr bwMode="auto">
            <a:xfrm>
              <a:off x="7018338" y="4410075"/>
              <a:ext cx="1395413" cy="98425"/>
            </a:xfrm>
            <a:custGeom>
              <a:avLst/>
              <a:gdLst>
                <a:gd name="T0" fmla="*/ 1877 w 1877"/>
                <a:gd name="T1" fmla="*/ 133 h 133"/>
                <a:gd name="T2" fmla="*/ 1877 w 1877"/>
                <a:gd name="T3" fmla="*/ 133 h 133"/>
                <a:gd name="T4" fmla="*/ 0 w 1877"/>
                <a:gd name="T5" fmla="*/ 133 h 133"/>
                <a:gd name="T6" fmla="*/ 0 w 1877"/>
                <a:gd name="T7" fmla="*/ 0 h 133"/>
                <a:gd name="T8" fmla="*/ 1877 w 1877"/>
                <a:gd name="T9" fmla="*/ 0 h 133"/>
                <a:gd name="T10" fmla="*/ 1877 w 1877"/>
                <a:gd name="T11" fmla="*/ 133 h 133"/>
              </a:gdLst>
              <a:ahLst/>
              <a:cxnLst>
                <a:cxn ang="0">
                  <a:pos x="T0" y="T1"/>
                </a:cxn>
                <a:cxn ang="0">
                  <a:pos x="T2" y="T3"/>
                </a:cxn>
                <a:cxn ang="0">
                  <a:pos x="T4" y="T5"/>
                </a:cxn>
                <a:cxn ang="0">
                  <a:pos x="T6" y="T7"/>
                </a:cxn>
                <a:cxn ang="0">
                  <a:pos x="T8" y="T9"/>
                </a:cxn>
                <a:cxn ang="0">
                  <a:pos x="T10" y="T11"/>
                </a:cxn>
              </a:cxnLst>
              <a:rect l="0" t="0" r="r" b="b"/>
              <a:pathLst>
                <a:path w="1877" h="133">
                  <a:moveTo>
                    <a:pt x="1877" y="133"/>
                  </a:moveTo>
                  <a:lnTo>
                    <a:pt x="1877" y="133"/>
                  </a:lnTo>
                  <a:lnTo>
                    <a:pt x="0" y="133"/>
                  </a:lnTo>
                  <a:lnTo>
                    <a:pt x="0" y="0"/>
                  </a:lnTo>
                  <a:lnTo>
                    <a:pt x="1877" y="0"/>
                  </a:lnTo>
                  <a:lnTo>
                    <a:pt x="1877" y="133"/>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41" name="组 40"/>
          <p:cNvGrpSpPr/>
          <p:nvPr userDrawn="1"/>
        </p:nvGrpSpPr>
        <p:grpSpPr>
          <a:xfrm>
            <a:off x="8306896" y="3372321"/>
            <a:ext cx="4293017" cy="4284985"/>
            <a:chOff x="6262688" y="5170488"/>
            <a:chExt cx="1697038" cy="1693863"/>
          </a:xfrm>
          <a:solidFill>
            <a:srgbClr val="263946"/>
          </a:solidFill>
        </p:grpSpPr>
        <p:sp>
          <p:nvSpPr>
            <p:cNvPr id="42" name="Freeform 28"/>
            <p:cNvSpPr>
              <a:spLocks noEditPoints="1"/>
            </p:cNvSpPr>
            <p:nvPr/>
          </p:nvSpPr>
          <p:spPr bwMode="auto">
            <a:xfrm>
              <a:off x="6262688" y="5170488"/>
              <a:ext cx="1697038" cy="1693863"/>
            </a:xfrm>
            <a:custGeom>
              <a:avLst/>
              <a:gdLst>
                <a:gd name="T0" fmla="*/ 1760 w 2284"/>
                <a:gd name="T1" fmla="*/ 1142 h 2284"/>
                <a:gd name="T2" fmla="*/ 1919 w 2284"/>
                <a:gd name="T3" fmla="*/ 1406 h 2284"/>
                <a:gd name="T4" fmla="*/ 1756 w 2284"/>
                <a:gd name="T5" fmla="*/ 1940 h 2284"/>
                <a:gd name="T6" fmla="*/ 1878 w 2284"/>
                <a:gd name="T7" fmla="*/ 1506 h 2284"/>
                <a:gd name="T8" fmla="*/ 1142 w 2284"/>
                <a:gd name="T9" fmla="*/ 2204 h 2284"/>
                <a:gd name="T10" fmla="*/ 1405 w 2284"/>
                <a:gd name="T11" fmla="*/ 1921 h 2284"/>
                <a:gd name="T12" fmla="*/ 528 w 2284"/>
                <a:gd name="T13" fmla="*/ 1940 h 2284"/>
                <a:gd name="T14" fmla="*/ 704 w 2284"/>
                <a:gd name="T15" fmla="*/ 1580 h 2284"/>
                <a:gd name="T16" fmla="*/ 80 w 2284"/>
                <a:gd name="T17" fmla="*/ 1143 h 2284"/>
                <a:gd name="T18" fmla="*/ 523 w 2284"/>
                <a:gd name="T19" fmla="*/ 1142 h 2284"/>
                <a:gd name="T20" fmla="*/ 391 w 2284"/>
                <a:gd name="T21" fmla="*/ 392 h 2284"/>
                <a:gd name="T22" fmla="*/ 778 w 2284"/>
                <a:gd name="T23" fmla="*/ 407 h 2284"/>
                <a:gd name="T24" fmla="*/ 391 w 2284"/>
                <a:gd name="T25" fmla="*/ 392 h 2284"/>
                <a:gd name="T26" fmla="*/ 1405 w 2284"/>
                <a:gd name="T27" fmla="*/ 364 h 2284"/>
                <a:gd name="T28" fmla="*/ 1142 w 2284"/>
                <a:gd name="T29" fmla="*/ 80 h 2284"/>
                <a:gd name="T30" fmla="*/ 1591 w 2284"/>
                <a:gd name="T31" fmla="*/ 788 h 2284"/>
                <a:gd name="T32" fmla="*/ 1607 w 2284"/>
                <a:gd name="T33" fmla="*/ 950 h 2284"/>
                <a:gd name="T34" fmla="*/ 1614 w 2284"/>
                <a:gd name="T35" fmla="*/ 1143 h 2284"/>
                <a:gd name="T36" fmla="*/ 1613 w 2284"/>
                <a:gd name="T37" fmla="*/ 1204 h 2284"/>
                <a:gd name="T38" fmla="*/ 1711 w 2284"/>
                <a:gd name="T39" fmla="*/ 1210 h 2284"/>
                <a:gd name="T40" fmla="*/ 1607 w 2284"/>
                <a:gd name="T41" fmla="*/ 1335 h 2284"/>
                <a:gd name="T42" fmla="*/ 1476 w 2284"/>
                <a:gd name="T43" fmla="*/ 1476 h 2284"/>
                <a:gd name="T44" fmla="*/ 1431 w 2284"/>
                <a:gd name="T45" fmla="*/ 1520 h 2284"/>
                <a:gd name="T46" fmla="*/ 1496 w 2284"/>
                <a:gd name="T47" fmla="*/ 1592 h 2284"/>
                <a:gd name="T48" fmla="*/ 1335 w 2284"/>
                <a:gd name="T49" fmla="*/ 1608 h 2284"/>
                <a:gd name="T50" fmla="*/ 1142 w 2284"/>
                <a:gd name="T51" fmla="*/ 1615 h 2284"/>
                <a:gd name="T52" fmla="*/ 1081 w 2284"/>
                <a:gd name="T53" fmla="*/ 1614 h 2284"/>
                <a:gd name="T54" fmla="*/ 1074 w 2284"/>
                <a:gd name="T55" fmla="*/ 1711 h 2284"/>
                <a:gd name="T56" fmla="*/ 949 w 2284"/>
                <a:gd name="T57" fmla="*/ 1608 h 2284"/>
                <a:gd name="T58" fmla="*/ 808 w 2284"/>
                <a:gd name="T59" fmla="*/ 1476 h 2284"/>
                <a:gd name="T60" fmla="*/ 764 w 2284"/>
                <a:gd name="T61" fmla="*/ 1432 h 2284"/>
                <a:gd name="T62" fmla="*/ 692 w 2284"/>
                <a:gd name="T63" fmla="*/ 1497 h 2284"/>
                <a:gd name="T64" fmla="*/ 676 w 2284"/>
                <a:gd name="T65" fmla="*/ 1335 h 2284"/>
                <a:gd name="T66" fmla="*/ 669 w 2284"/>
                <a:gd name="T67" fmla="*/ 1143 h 2284"/>
                <a:gd name="T68" fmla="*/ 670 w 2284"/>
                <a:gd name="T69" fmla="*/ 1080 h 2284"/>
                <a:gd name="T70" fmla="*/ 573 w 2284"/>
                <a:gd name="T71" fmla="*/ 1075 h 2284"/>
                <a:gd name="T72" fmla="*/ 676 w 2284"/>
                <a:gd name="T73" fmla="*/ 950 h 2284"/>
                <a:gd name="T74" fmla="*/ 808 w 2284"/>
                <a:gd name="T75" fmla="*/ 809 h 2284"/>
                <a:gd name="T76" fmla="*/ 852 w 2284"/>
                <a:gd name="T77" fmla="*/ 765 h 2284"/>
                <a:gd name="T78" fmla="*/ 787 w 2284"/>
                <a:gd name="T79" fmla="*/ 693 h 2284"/>
                <a:gd name="T80" fmla="*/ 949 w 2284"/>
                <a:gd name="T81" fmla="*/ 677 h 2284"/>
                <a:gd name="T82" fmla="*/ 1142 w 2284"/>
                <a:gd name="T83" fmla="*/ 670 h 2284"/>
                <a:gd name="T84" fmla="*/ 1203 w 2284"/>
                <a:gd name="T85" fmla="*/ 671 h 2284"/>
                <a:gd name="T86" fmla="*/ 1210 w 2284"/>
                <a:gd name="T87" fmla="*/ 574 h 2284"/>
                <a:gd name="T88" fmla="*/ 1335 w 2284"/>
                <a:gd name="T89" fmla="*/ 677 h 2284"/>
                <a:gd name="T90" fmla="*/ 1431 w 2284"/>
                <a:gd name="T91" fmla="*/ 765 h 2284"/>
                <a:gd name="T92" fmla="*/ 1476 w 2284"/>
                <a:gd name="T93" fmla="*/ 809 h 2284"/>
                <a:gd name="T94" fmla="*/ 1529 w 2284"/>
                <a:gd name="T95" fmla="*/ 1303 h 2284"/>
                <a:gd name="T96" fmla="*/ 1142 w 2284"/>
                <a:gd name="T97" fmla="*/ 1535 h 2284"/>
                <a:gd name="T98" fmla="*/ 754 w 2284"/>
                <a:gd name="T99" fmla="*/ 1303 h 2284"/>
                <a:gd name="T100" fmla="*/ 864 w 2284"/>
                <a:gd name="T101" fmla="*/ 865 h 2284"/>
                <a:gd name="T102" fmla="*/ 1302 w 2284"/>
                <a:gd name="T103" fmla="*/ 755 h 2284"/>
                <a:gd name="T104" fmla="*/ 1534 w 2284"/>
                <a:gd name="T105" fmla="*/ 1143 h 2284"/>
                <a:gd name="T106" fmla="*/ 1893 w 2284"/>
                <a:gd name="T107" fmla="*/ 392 h 2284"/>
                <a:gd name="T108" fmla="*/ 1505 w 2284"/>
                <a:gd name="T109" fmla="*/ 407 h 2284"/>
                <a:gd name="T110" fmla="*/ 2284 w 2284"/>
                <a:gd name="T111" fmla="*/ 1143 h 2284"/>
                <a:gd name="T112" fmla="*/ 1756 w 2284"/>
                <a:gd name="T113" fmla="*/ 265 h 2284"/>
                <a:gd name="T114" fmla="*/ 806 w 2284"/>
                <a:gd name="T115" fmla="*/ 332 h 2284"/>
                <a:gd name="T116" fmla="*/ 331 w 2284"/>
                <a:gd name="T117" fmla="*/ 807 h 2284"/>
                <a:gd name="T118" fmla="*/ 334 w 2284"/>
                <a:gd name="T119" fmla="*/ 1950 h 2284"/>
                <a:gd name="T120" fmla="*/ 1142 w 2284"/>
                <a:gd name="T121" fmla="*/ 2284 h 2284"/>
                <a:gd name="T122" fmla="*/ 1949 w 2284"/>
                <a:gd name="T123" fmla="*/ 1950 h 2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84" h="2284">
                  <a:moveTo>
                    <a:pt x="1919" y="1406"/>
                  </a:moveTo>
                  <a:lnTo>
                    <a:pt x="1919" y="1406"/>
                  </a:lnTo>
                  <a:cubicBezTo>
                    <a:pt x="1878" y="1322"/>
                    <a:pt x="1825" y="1233"/>
                    <a:pt x="1760" y="1142"/>
                  </a:cubicBezTo>
                  <a:cubicBezTo>
                    <a:pt x="1824" y="1053"/>
                    <a:pt x="1878" y="965"/>
                    <a:pt x="1920" y="879"/>
                  </a:cubicBezTo>
                  <a:cubicBezTo>
                    <a:pt x="2100" y="953"/>
                    <a:pt x="2204" y="1049"/>
                    <a:pt x="2204" y="1143"/>
                  </a:cubicBezTo>
                  <a:cubicBezTo>
                    <a:pt x="2204" y="1236"/>
                    <a:pt x="2100" y="1332"/>
                    <a:pt x="1919" y="1406"/>
                  </a:cubicBezTo>
                  <a:close/>
                  <a:moveTo>
                    <a:pt x="1893" y="1893"/>
                  </a:moveTo>
                  <a:lnTo>
                    <a:pt x="1893" y="1893"/>
                  </a:lnTo>
                  <a:cubicBezTo>
                    <a:pt x="1862" y="1924"/>
                    <a:pt x="1816" y="1940"/>
                    <a:pt x="1756" y="1940"/>
                  </a:cubicBezTo>
                  <a:cubicBezTo>
                    <a:pt x="1684" y="1940"/>
                    <a:pt x="1599" y="1918"/>
                    <a:pt x="1505" y="1878"/>
                  </a:cubicBezTo>
                  <a:cubicBezTo>
                    <a:pt x="1536" y="1790"/>
                    <a:pt x="1561" y="1689"/>
                    <a:pt x="1579" y="1580"/>
                  </a:cubicBezTo>
                  <a:cubicBezTo>
                    <a:pt x="1689" y="1562"/>
                    <a:pt x="1789" y="1537"/>
                    <a:pt x="1878" y="1506"/>
                  </a:cubicBezTo>
                  <a:cubicBezTo>
                    <a:pt x="1954" y="1686"/>
                    <a:pt x="1959" y="1828"/>
                    <a:pt x="1893" y="1893"/>
                  </a:cubicBezTo>
                  <a:close/>
                  <a:moveTo>
                    <a:pt x="1142" y="2204"/>
                  </a:moveTo>
                  <a:lnTo>
                    <a:pt x="1142" y="2204"/>
                  </a:lnTo>
                  <a:cubicBezTo>
                    <a:pt x="1049" y="2204"/>
                    <a:pt x="952" y="2101"/>
                    <a:pt x="878" y="1921"/>
                  </a:cubicBezTo>
                  <a:cubicBezTo>
                    <a:pt x="963" y="1879"/>
                    <a:pt x="1052" y="1825"/>
                    <a:pt x="1142" y="1761"/>
                  </a:cubicBezTo>
                  <a:cubicBezTo>
                    <a:pt x="1231" y="1825"/>
                    <a:pt x="1320" y="1879"/>
                    <a:pt x="1405" y="1921"/>
                  </a:cubicBezTo>
                  <a:cubicBezTo>
                    <a:pt x="1331" y="2101"/>
                    <a:pt x="1235" y="2204"/>
                    <a:pt x="1142" y="2204"/>
                  </a:cubicBezTo>
                  <a:close/>
                  <a:moveTo>
                    <a:pt x="528" y="1940"/>
                  </a:moveTo>
                  <a:lnTo>
                    <a:pt x="528" y="1940"/>
                  </a:lnTo>
                  <a:cubicBezTo>
                    <a:pt x="468" y="1940"/>
                    <a:pt x="421" y="1924"/>
                    <a:pt x="391" y="1893"/>
                  </a:cubicBezTo>
                  <a:cubicBezTo>
                    <a:pt x="325" y="1828"/>
                    <a:pt x="330" y="1686"/>
                    <a:pt x="405" y="1506"/>
                  </a:cubicBezTo>
                  <a:cubicBezTo>
                    <a:pt x="494" y="1537"/>
                    <a:pt x="595" y="1562"/>
                    <a:pt x="704" y="1580"/>
                  </a:cubicBezTo>
                  <a:cubicBezTo>
                    <a:pt x="722" y="1689"/>
                    <a:pt x="747" y="1790"/>
                    <a:pt x="778" y="1878"/>
                  </a:cubicBezTo>
                  <a:cubicBezTo>
                    <a:pt x="685" y="1918"/>
                    <a:pt x="599" y="1940"/>
                    <a:pt x="528" y="1940"/>
                  </a:cubicBezTo>
                  <a:close/>
                  <a:moveTo>
                    <a:pt x="80" y="1143"/>
                  </a:moveTo>
                  <a:lnTo>
                    <a:pt x="80" y="1143"/>
                  </a:lnTo>
                  <a:cubicBezTo>
                    <a:pt x="80" y="1049"/>
                    <a:pt x="183" y="953"/>
                    <a:pt x="364" y="879"/>
                  </a:cubicBezTo>
                  <a:cubicBezTo>
                    <a:pt x="406" y="965"/>
                    <a:pt x="459" y="1053"/>
                    <a:pt x="523" y="1142"/>
                  </a:cubicBezTo>
                  <a:cubicBezTo>
                    <a:pt x="458" y="1233"/>
                    <a:pt x="405" y="1322"/>
                    <a:pt x="364" y="1406"/>
                  </a:cubicBezTo>
                  <a:cubicBezTo>
                    <a:pt x="183" y="1332"/>
                    <a:pt x="80" y="1236"/>
                    <a:pt x="80" y="1143"/>
                  </a:cubicBezTo>
                  <a:close/>
                  <a:moveTo>
                    <a:pt x="391" y="392"/>
                  </a:moveTo>
                  <a:lnTo>
                    <a:pt x="391" y="392"/>
                  </a:lnTo>
                  <a:cubicBezTo>
                    <a:pt x="421" y="361"/>
                    <a:pt x="468" y="345"/>
                    <a:pt x="528" y="345"/>
                  </a:cubicBezTo>
                  <a:cubicBezTo>
                    <a:pt x="599" y="345"/>
                    <a:pt x="685" y="367"/>
                    <a:pt x="778" y="407"/>
                  </a:cubicBezTo>
                  <a:cubicBezTo>
                    <a:pt x="747" y="495"/>
                    <a:pt x="722" y="596"/>
                    <a:pt x="704" y="705"/>
                  </a:cubicBezTo>
                  <a:cubicBezTo>
                    <a:pt x="595" y="723"/>
                    <a:pt x="494" y="748"/>
                    <a:pt x="406" y="779"/>
                  </a:cubicBezTo>
                  <a:cubicBezTo>
                    <a:pt x="330" y="599"/>
                    <a:pt x="324" y="458"/>
                    <a:pt x="391" y="392"/>
                  </a:cubicBezTo>
                  <a:close/>
                  <a:moveTo>
                    <a:pt x="1142" y="80"/>
                  </a:moveTo>
                  <a:lnTo>
                    <a:pt x="1142" y="80"/>
                  </a:lnTo>
                  <a:cubicBezTo>
                    <a:pt x="1235" y="80"/>
                    <a:pt x="1331" y="184"/>
                    <a:pt x="1405" y="364"/>
                  </a:cubicBezTo>
                  <a:cubicBezTo>
                    <a:pt x="1320" y="406"/>
                    <a:pt x="1231" y="460"/>
                    <a:pt x="1142" y="524"/>
                  </a:cubicBezTo>
                  <a:cubicBezTo>
                    <a:pt x="1052" y="460"/>
                    <a:pt x="963" y="406"/>
                    <a:pt x="878" y="364"/>
                  </a:cubicBezTo>
                  <a:cubicBezTo>
                    <a:pt x="952" y="184"/>
                    <a:pt x="1049" y="80"/>
                    <a:pt x="1142" y="80"/>
                  </a:cubicBezTo>
                  <a:close/>
                  <a:moveTo>
                    <a:pt x="1607" y="950"/>
                  </a:moveTo>
                  <a:lnTo>
                    <a:pt x="1607" y="950"/>
                  </a:lnTo>
                  <a:cubicBezTo>
                    <a:pt x="1604" y="894"/>
                    <a:pt x="1598" y="840"/>
                    <a:pt x="1591" y="788"/>
                  </a:cubicBezTo>
                  <a:cubicBezTo>
                    <a:pt x="1685" y="804"/>
                    <a:pt x="1770" y="826"/>
                    <a:pt x="1844" y="851"/>
                  </a:cubicBezTo>
                  <a:cubicBezTo>
                    <a:pt x="1808" y="924"/>
                    <a:pt x="1763" y="999"/>
                    <a:pt x="1710" y="1075"/>
                  </a:cubicBezTo>
                  <a:cubicBezTo>
                    <a:pt x="1678" y="1033"/>
                    <a:pt x="1644" y="991"/>
                    <a:pt x="1607" y="950"/>
                  </a:cubicBezTo>
                  <a:close/>
                  <a:moveTo>
                    <a:pt x="1613" y="1204"/>
                  </a:moveTo>
                  <a:lnTo>
                    <a:pt x="1613" y="1204"/>
                  </a:lnTo>
                  <a:cubicBezTo>
                    <a:pt x="1614" y="1184"/>
                    <a:pt x="1614" y="1163"/>
                    <a:pt x="1614" y="1143"/>
                  </a:cubicBezTo>
                  <a:cubicBezTo>
                    <a:pt x="1614" y="1122"/>
                    <a:pt x="1614" y="1101"/>
                    <a:pt x="1613" y="1080"/>
                  </a:cubicBezTo>
                  <a:cubicBezTo>
                    <a:pt x="1630" y="1101"/>
                    <a:pt x="1646" y="1122"/>
                    <a:pt x="1661" y="1142"/>
                  </a:cubicBezTo>
                  <a:cubicBezTo>
                    <a:pt x="1646" y="1163"/>
                    <a:pt x="1630" y="1183"/>
                    <a:pt x="1613" y="1204"/>
                  </a:cubicBezTo>
                  <a:close/>
                  <a:moveTo>
                    <a:pt x="1607" y="1335"/>
                  </a:moveTo>
                  <a:lnTo>
                    <a:pt x="1607" y="1335"/>
                  </a:lnTo>
                  <a:cubicBezTo>
                    <a:pt x="1644" y="1294"/>
                    <a:pt x="1678" y="1252"/>
                    <a:pt x="1711" y="1210"/>
                  </a:cubicBezTo>
                  <a:cubicBezTo>
                    <a:pt x="1765" y="1288"/>
                    <a:pt x="1810" y="1363"/>
                    <a:pt x="1845" y="1434"/>
                  </a:cubicBezTo>
                  <a:cubicBezTo>
                    <a:pt x="1770" y="1459"/>
                    <a:pt x="1685" y="1481"/>
                    <a:pt x="1591" y="1497"/>
                  </a:cubicBezTo>
                  <a:cubicBezTo>
                    <a:pt x="1598" y="1445"/>
                    <a:pt x="1604" y="1391"/>
                    <a:pt x="1607" y="1335"/>
                  </a:cubicBezTo>
                  <a:close/>
                  <a:moveTo>
                    <a:pt x="1431" y="1520"/>
                  </a:moveTo>
                  <a:lnTo>
                    <a:pt x="1431" y="1520"/>
                  </a:lnTo>
                  <a:cubicBezTo>
                    <a:pt x="1446" y="1506"/>
                    <a:pt x="1461" y="1491"/>
                    <a:pt x="1476" y="1476"/>
                  </a:cubicBezTo>
                  <a:cubicBezTo>
                    <a:pt x="1490" y="1462"/>
                    <a:pt x="1505" y="1447"/>
                    <a:pt x="1519" y="1432"/>
                  </a:cubicBezTo>
                  <a:cubicBezTo>
                    <a:pt x="1516" y="1459"/>
                    <a:pt x="1513" y="1485"/>
                    <a:pt x="1509" y="1510"/>
                  </a:cubicBezTo>
                  <a:cubicBezTo>
                    <a:pt x="1484" y="1514"/>
                    <a:pt x="1458" y="1517"/>
                    <a:pt x="1431" y="1520"/>
                  </a:cubicBezTo>
                  <a:close/>
                  <a:moveTo>
                    <a:pt x="1335" y="1608"/>
                  </a:moveTo>
                  <a:lnTo>
                    <a:pt x="1335" y="1608"/>
                  </a:lnTo>
                  <a:cubicBezTo>
                    <a:pt x="1390" y="1604"/>
                    <a:pt x="1444" y="1599"/>
                    <a:pt x="1496" y="1592"/>
                  </a:cubicBezTo>
                  <a:cubicBezTo>
                    <a:pt x="1480" y="1686"/>
                    <a:pt x="1458" y="1771"/>
                    <a:pt x="1433" y="1845"/>
                  </a:cubicBezTo>
                  <a:cubicBezTo>
                    <a:pt x="1361" y="1809"/>
                    <a:pt x="1286" y="1764"/>
                    <a:pt x="1210" y="1711"/>
                  </a:cubicBezTo>
                  <a:cubicBezTo>
                    <a:pt x="1251" y="1679"/>
                    <a:pt x="1293" y="1644"/>
                    <a:pt x="1335" y="1608"/>
                  </a:cubicBezTo>
                  <a:close/>
                  <a:moveTo>
                    <a:pt x="1081" y="1614"/>
                  </a:moveTo>
                  <a:lnTo>
                    <a:pt x="1081" y="1614"/>
                  </a:lnTo>
                  <a:cubicBezTo>
                    <a:pt x="1101" y="1615"/>
                    <a:pt x="1121" y="1615"/>
                    <a:pt x="1142" y="1615"/>
                  </a:cubicBezTo>
                  <a:cubicBezTo>
                    <a:pt x="1162" y="1615"/>
                    <a:pt x="1182" y="1615"/>
                    <a:pt x="1203" y="1614"/>
                  </a:cubicBezTo>
                  <a:cubicBezTo>
                    <a:pt x="1182" y="1630"/>
                    <a:pt x="1162" y="1646"/>
                    <a:pt x="1142" y="1662"/>
                  </a:cubicBezTo>
                  <a:cubicBezTo>
                    <a:pt x="1121" y="1646"/>
                    <a:pt x="1101" y="1630"/>
                    <a:pt x="1081" y="1614"/>
                  </a:cubicBezTo>
                  <a:close/>
                  <a:moveTo>
                    <a:pt x="949" y="1608"/>
                  </a:moveTo>
                  <a:lnTo>
                    <a:pt x="949" y="1608"/>
                  </a:lnTo>
                  <a:cubicBezTo>
                    <a:pt x="990" y="1644"/>
                    <a:pt x="1032" y="1679"/>
                    <a:pt x="1074" y="1711"/>
                  </a:cubicBezTo>
                  <a:cubicBezTo>
                    <a:pt x="997" y="1764"/>
                    <a:pt x="922" y="1809"/>
                    <a:pt x="850" y="1845"/>
                  </a:cubicBezTo>
                  <a:cubicBezTo>
                    <a:pt x="825" y="1771"/>
                    <a:pt x="804" y="1686"/>
                    <a:pt x="787" y="1592"/>
                  </a:cubicBezTo>
                  <a:cubicBezTo>
                    <a:pt x="839" y="1599"/>
                    <a:pt x="893" y="1604"/>
                    <a:pt x="949" y="1608"/>
                  </a:cubicBezTo>
                  <a:close/>
                  <a:moveTo>
                    <a:pt x="764" y="1432"/>
                  </a:moveTo>
                  <a:lnTo>
                    <a:pt x="764" y="1432"/>
                  </a:lnTo>
                  <a:cubicBezTo>
                    <a:pt x="779" y="1447"/>
                    <a:pt x="793" y="1462"/>
                    <a:pt x="808" y="1476"/>
                  </a:cubicBezTo>
                  <a:cubicBezTo>
                    <a:pt x="822" y="1491"/>
                    <a:pt x="837" y="1506"/>
                    <a:pt x="852" y="1520"/>
                  </a:cubicBezTo>
                  <a:cubicBezTo>
                    <a:pt x="826" y="1517"/>
                    <a:pt x="799" y="1514"/>
                    <a:pt x="774" y="1510"/>
                  </a:cubicBezTo>
                  <a:cubicBezTo>
                    <a:pt x="770" y="1485"/>
                    <a:pt x="767" y="1459"/>
                    <a:pt x="764" y="1432"/>
                  </a:cubicBezTo>
                  <a:close/>
                  <a:moveTo>
                    <a:pt x="676" y="1335"/>
                  </a:moveTo>
                  <a:lnTo>
                    <a:pt x="676" y="1335"/>
                  </a:lnTo>
                  <a:cubicBezTo>
                    <a:pt x="680" y="1391"/>
                    <a:pt x="685" y="1445"/>
                    <a:pt x="692" y="1497"/>
                  </a:cubicBezTo>
                  <a:cubicBezTo>
                    <a:pt x="598" y="1481"/>
                    <a:pt x="513" y="1459"/>
                    <a:pt x="438" y="1434"/>
                  </a:cubicBezTo>
                  <a:cubicBezTo>
                    <a:pt x="473" y="1363"/>
                    <a:pt x="518" y="1288"/>
                    <a:pt x="573" y="1210"/>
                  </a:cubicBezTo>
                  <a:cubicBezTo>
                    <a:pt x="605" y="1252"/>
                    <a:pt x="640" y="1294"/>
                    <a:pt x="676" y="1335"/>
                  </a:cubicBezTo>
                  <a:close/>
                  <a:moveTo>
                    <a:pt x="670" y="1080"/>
                  </a:moveTo>
                  <a:lnTo>
                    <a:pt x="670" y="1080"/>
                  </a:lnTo>
                  <a:cubicBezTo>
                    <a:pt x="670" y="1101"/>
                    <a:pt x="669" y="1122"/>
                    <a:pt x="669" y="1143"/>
                  </a:cubicBezTo>
                  <a:cubicBezTo>
                    <a:pt x="669" y="1163"/>
                    <a:pt x="670" y="1184"/>
                    <a:pt x="670" y="1204"/>
                  </a:cubicBezTo>
                  <a:cubicBezTo>
                    <a:pt x="654" y="1183"/>
                    <a:pt x="637" y="1163"/>
                    <a:pt x="622" y="1142"/>
                  </a:cubicBezTo>
                  <a:cubicBezTo>
                    <a:pt x="637" y="1122"/>
                    <a:pt x="653" y="1101"/>
                    <a:pt x="670" y="1080"/>
                  </a:cubicBezTo>
                  <a:close/>
                  <a:moveTo>
                    <a:pt x="676" y="950"/>
                  </a:moveTo>
                  <a:lnTo>
                    <a:pt x="676" y="950"/>
                  </a:lnTo>
                  <a:cubicBezTo>
                    <a:pt x="639" y="991"/>
                    <a:pt x="605" y="1033"/>
                    <a:pt x="573" y="1075"/>
                  </a:cubicBezTo>
                  <a:cubicBezTo>
                    <a:pt x="520" y="999"/>
                    <a:pt x="475" y="924"/>
                    <a:pt x="439" y="851"/>
                  </a:cubicBezTo>
                  <a:cubicBezTo>
                    <a:pt x="514" y="826"/>
                    <a:pt x="598" y="804"/>
                    <a:pt x="692" y="788"/>
                  </a:cubicBezTo>
                  <a:cubicBezTo>
                    <a:pt x="685" y="840"/>
                    <a:pt x="680" y="894"/>
                    <a:pt x="676" y="950"/>
                  </a:cubicBezTo>
                  <a:close/>
                  <a:moveTo>
                    <a:pt x="852" y="765"/>
                  </a:moveTo>
                  <a:lnTo>
                    <a:pt x="852" y="765"/>
                  </a:lnTo>
                  <a:cubicBezTo>
                    <a:pt x="837" y="779"/>
                    <a:pt x="822" y="794"/>
                    <a:pt x="808" y="809"/>
                  </a:cubicBezTo>
                  <a:cubicBezTo>
                    <a:pt x="793" y="823"/>
                    <a:pt x="779" y="838"/>
                    <a:pt x="764" y="853"/>
                  </a:cubicBezTo>
                  <a:cubicBezTo>
                    <a:pt x="767" y="826"/>
                    <a:pt x="770" y="800"/>
                    <a:pt x="774" y="775"/>
                  </a:cubicBezTo>
                  <a:cubicBezTo>
                    <a:pt x="799" y="771"/>
                    <a:pt x="826" y="768"/>
                    <a:pt x="852" y="765"/>
                  </a:cubicBezTo>
                  <a:close/>
                  <a:moveTo>
                    <a:pt x="949" y="677"/>
                  </a:moveTo>
                  <a:lnTo>
                    <a:pt x="949" y="677"/>
                  </a:lnTo>
                  <a:cubicBezTo>
                    <a:pt x="893" y="681"/>
                    <a:pt x="839" y="686"/>
                    <a:pt x="787" y="693"/>
                  </a:cubicBezTo>
                  <a:cubicBezTo>
                    <a:pt x="804" y="599"/>
                    <a:pt x="825" y="514"/>
                    <a:pt x="850" y="440"/>
                  </a:cubicBezTo>
                  <a:cubicBezTo>
                    <a:pt x="922" y="476"/>
                    <a:pt x="997" y="521"/>
                    <a:pt x="1074" y="574"/>
                  </a:cubicBezTo>
                  <a:cubicBezTo>
                    <a:pt x="1032" y="606"/>
                    <a:pt x="990" y="641"/>
                    <a:pt x="949" y="677"/>
                  </a:cubicBezTo>
                  <a:close/>
                  <a:moveTo>
                    <a:pt x="1203" y="671"/>
                  </a:moveTo>
                  <a:lnTo>
                    <a:pt x="1203" y="671"/>
                  </a:lnTo>
                  <a:cubicBezTo>
                    <a:pt x="1182" y="670"/>
                    <a:pt x="1162" y="670"/>
                    <a:pt x="1142" y="670"/>
                  </a:cubicBezTo>
                  <a:cubicBezTo>
                    <a:pt x="1121" y="670"/>
                    <a:pt x="1101" y="670"/>
                    <a:pt x="1081" y="671"/>
                  </a:cubicBezTo>
                  <a:cubicBezTo>
                    <a:pt x="1101" y="655"/>
                    <a:pt x="1121" y="639"/>
                    <a:pt x="1142" y="623"/>
                  </a:cubicBezTo>
                  <a:cubicBezTo>
                    <a:pt x="1162" y="639"/>
                    <a:pt x="1182" y="655"/>
                    <a:pt x="1203" y="671"/>
                  </a:cubicBezTo>
                  <a:close/>
                  <a:moveTo>
                    <a:pt x="1335" y="677"/>
                  </a:moveTo>
                  <a:lnTo>
                    <a:pt x="1335" y="677"/>
                  </a:lnTo>
                  <a:cubicBezTo>
                    <a:pt x="1293" y="641"/>
                    <a:pt x="1251" y="606"/>
                    <a:pt x="1210" y="574"/>
                  </a:cubicBezTo>
                  <a:cubicBezTo>
                    <a:pt x="1286" y="521"/>
                    <a:pt x="1361" y="476"/>
                    <a:pt x="1433" y="440"/>
                  </a:cubicBezTo>
                  <a:cubicBezTo>
                    <a:pt x="1458" y="514"/>
                    <a:pt x="1480" y="599"/>
                    <a:pt x="1496" y="693"/>
                  </a:cubicBezTo>
                  <a:cubicBezTo>
                    <a:pt x="1444" y="686"/>
                    <a:pt x="1390" y="681"/>
                    <a:pt x="1335" y="677"/>
                  </a:cubicBezTo>
                  <a:close/>
                  <a:moveTo>
                    <a:pt x="1476" y="809"/>
                  </a:moveTo>
                  <a:lnTo>
                    <a:pt x="1476" y="809"/>
                  </a:lnTo>
                  <a:cubicBezTo>
                    <a:pt x="1461" y="794"/>
                    <a:pt x="1446" y="779"/>
                    <a:pt x="1431" y="765"/>
                  </a:cubicBezTo>
                  <a:cubicBezTo>
                    <a:pt x="1458" y="768"/>
                    <a:pt x="1484" y="771"/>
                    <a:pt x="1509" y="775"/>
                  </a:cubicBezTo>
                  <a:cubicBezTo>
                    <a:pt x="1513" y="800"/>
                    <a:pt x="1516" y="826"/>
                    <a:pt x="1519" y="853"/>
                  </a:cubicBezTo>
                  <a:cubicBezTo>
                    <a:pt x="1505" y="838"/>
                    <a:pt x="1490" y="823"/>
                    <a:pt x="1476" y="809"/>
                  </a:cubicBezTo>
                  <a:close/>
                  <a:moveTo>
                    <a:pt x="1534" y="1143"/>
                  </a:moveTo>
                  <a:lnTo>
                    <a:pt x="1534" y="1143"/>
                  </a:lnTo>
                  <a:cubicBezTo>
                    <a:pt x="1534" y="1198"/>
                    <a:pt x="1532" y="1251"/>
                    <a:pt x="1529" y="1303"/>
                  </a:cubicBezTo>
                  <a:cubicBezTo>
                    <a:pt x="1494" y="1342"/>
                    <a:pt x="1457" y="1381"/>
                    <a:pt x="1419" y="1420"/>
                  </a:cubicBezTo>
                  <a:cubicBezTo>
                    <a:pt x="1381" y="1458"/>
                    <a:pt x="1342" y="1495"/>
                    <a:pt x="1302" y="1530"/>
                  </a:cubicBezTo>
                  <a:cubicBezTo>
                    <a:pt x="1250" y="1533"/>
                    <a:pt x="1197" y="1535"/>
                    <a:pt x="1142" y="1535"/>
                  </a:cubicBezTo>
                  <a:cubicBezTo>
                    <a:pt x="1087" y="1535"/>
                    <a:pt x="1033" y="1533"/>
                    <a:pt x="981" y="1530"/>
                  </a:cubicBezTo>
                  <a:cubicBezTo>
                    <a:pt x="942" y="1495"/>
                    <a:pt x="903" y="1458"/>
                    <a:pt x="864" y="1420"/>
                  </a:cubicBezTo>
                  <a:cubicBezTo>
                    <a:pt x="826" y="1381"/>
                    <a:pt x="789" y="1342"/>
                    <a:pt x="754" y="1303"/>
                  </a:cubicBezTo>
                  <a:cubicBezTo>
                    <a:pt x="751" y="1251"/>
                    <a:pt x="749" y="1198"/>
                    <a:pt x="749" y="1143"/>
                  </a:cubicBezTo>
                  <a:cubicBezTo>
                    <a:pt x="749" y="1087"/>
                    <a:pt x="751" y="1034"/>
                    <a:pt x="754" y="982"/>
                  </a:cubicBezTo>
                  <a:cubicBezTo>
                    <a:pt x="789" y="943"/>
                    <a:pt x="825" y="904"/>
                    <a:pt x="864" y="865"/>
                  </a:cubicBezTo>
                  <a:cubicBezTo>
                    <a:pt x="903" y="827"/>
                    <a:pt x="942" y="790"/>
                    <a:pt x="981" y="755"/>
                  </a:cubicBezTo>
                  <a:cubicBezTo>
                    <a:pt x="1033" y="752"/>
                    <a:pt x="1087" y="750"/>
                    <a:pt x="1142" y="750"/>
                  </a:cubicBezTo>
                  <a:cubicBezTo>
                    <a:pt x="1197" y="750"/>
                    <a:pt x="1250" y="752"/>
                    <a:pt x="1302" y="755"/>
                  </a:cubicBezTo>
                  <a:cubicBezTo>
                    <a:pt x="1342" y="790"/>
                    <a:pt x="1381" y="827"/>
                    <a:pt x="1419" y="865"/>
                  </a:cubicBezTo>
                  <a:cubicBezTo>
                    <a:pt x="1458" y="904"/>
                    <a:pt x="1495" y="943"/>
                    <a:pt x="1529" y="982"/>
                  </a:cubicBezTo>
                  <a:cubicBezTo>
                    <a:pt x="1532" y="1034"/>
                    <a:pt x="1534" y="1087"/>
                    <a:pt x="1534" y="1143"/>
                  </a:cubicBezTo>
                  <a:close/>
                  <a:moveTo>
                    <a:pt x="1756" y="345"/>
                  </a:moveTo>
                  <a:lnTo>
                    <a:pt x="1756" y="345"/>
                  </a:lnTo>
                  <a:cubicBezTo>
                    <a:pt x="1816" y="345"/>
                    <a:pt x="1862" y="361"/>
                    <a:pt x="1893" y="392"/>
                  </a:cubicBezTo>
                  <a:cubicBezTo>
                    <a:pt x="1959" y="458"/>
                    <a:pt x="1953" y="599"/>
                    <a:pt x="1878" y="779"/>
                  </a:cubicBezTo>
                  <a:cubicBezTo>
                    <a:pt x="1789" y="748"/>
                    <a:pt x="1689" y="723"/>
                    <a:pt x="1579" y="705"/>
                  </a:cubicBezTo>
                  <a:cubicBezTo>
                    <a:pt x="1561" y="596"/>
                    <a:pt x="1536" y="495"/>
                    <a:pt x="1505" y="407"/>
                  </a:cubicBezTo>
                  <a:cubicBezTo>
                    <a:pt x="1599" y="367"/>
                    <a:pt x="1684" y="345"/>
                    <a:pt x="1756" y="345"/>
                  </a:cubicBezTo>
                  <a:close/>
                  <a:moveTo>
                    <a:pt x="2284" y="1143"/>
                  </a:moveTo>
                  <a:lnTo>
                    <a:pt x="2284" y="1143"/>
                  </a:lnTo>
                  <a:cubicBezTo>
                    <a:pt x="2284" y="1010"/>
                    <a:pt x="2158" y="892"/>
                    <a:pt x="1952" y="807"/>
                  </a:cubicBezTo>
                  <a:cubicBezTo>
                    <a:pt x="2042" y="594"/>
                    <a:pt x="2041" y="427"/>
                    <a:pt x="1949" y="335"/>
                  </a:cubicBezTo>
                  <a:cubicBezTo>
                    <a:pt x="1903" y="289"/>
                    <a:pt x="1838" y="265"/>
                    <a:pt x="1756" y="265"/>
                  </a:cubicBezTo>
                  <a:cubicBezTo>
                    <a:pt x="1675" y="265"/>
                    <a:pt x="1580" y="289"/>
                    <a:pt x="1477" y="332"/>
                  </a:cubicBezTo>
                  <a:cubicBezTo>
                    <a:pt x="1392" y="126"/>
                    <a:pt x="1274" y="0"/>
                    <a:pt x="1142" y="0"/>
                  </a:cubicBezTo>
                  <a:cubicBezTo>
                    <a:pt x="1009" y="0"/>
                    <a:pt x="891" y="126"/>
                    <a:pt x="806" y="332"/>
                  </a:cubicBezTo>
                  <a:cubicBezTo>
                    <a:pt x="704" y="289"/>
                    <a:pt x="609" y="265"/>
                    <a:pt x="528" y="265"/>
                  </a:cubicBezTo>
                  <a:cubicBezTo>
                    <a:pt x="446" y="265"/>
                    <a:pt x="380" y="289"/>
                    <a:pt x="334" y="335"/>
                  </a:cubicBezTo>
                  <a:cubicBezTo>
                    <a:pt x="242" y="427"/>
                    <a:pt x="242" y="594"/>
                    <a:pt x="331" y="807"/>
                  </a:cubicBezTo>
                  <a:cubicBezTo>
                    <a:pt x="125" y="892"/>
                    <a:pt x="0" y="1010"/>
                    <a:pt x="0" y="1143"/>
                  </a:cubicBezTo>
                  <a:cubicBezTo>
                    <a:pt x="0" y="1275"/>
                    <a:pt x="125" y="1393"/>
                    <a:pt x="331" y="1478"/>
                  </a:cubicBezTo>
                  <a:cubicBezTo>
                    <a:pt x="246" y="1684"/>
                    <a:pt x="240" y="1856"/>
                    <a:pt x="334" y="1950"/>
                  </a:cubicBezTo>
                  <a:cubicBezTo>
                    <a:pt x="380" y="1996"/>
                    <a:pt x="446" y="2020"/>
                    <a:pt x="528" y="2020"/>
                  </a:cubicBezTo>
                  <a:cubicBezTo>
                    <a:pt x="609" y="2020"/>
                    <a:pt x="704" y="1996"/>
                    <a:pt x="806" y="1953"/>
                  </a:cubicBezTo>
                  <a:cubicBezTo>
                    <a:pt x="891" y="2159"/>
                    <a:pt x="1009" y="2284"/>
                    <a:pt x="1142" y="2284"/>
                  </a:cubicBezTo>
                  <a:cubicBezTo>
                    <a:pt x="1274" y="2284"/>
                    <a:pt x="1392" y="2159"/>
                    <a:pt x="1477" y="1953"/>
                  </a:cubicBezTo>
                  <a:cubicBezTo>
                    <a:pt x="1580" y="1996"/>
                    <a:pt x="1675" y="2020"/>
                    <a:pt x="1756" y="2020"/>
                  </a:cubicBezTo>
                  <a:cubicBezTo>
                    <a:pt x="1838" y="2020"/>
                    <a:pt x="1903" y="1996"/>
                    <a:pt x="1949" y="1950"/>
                  </a:cubicBezTo>
                  <a:cubicBezTo>
                    <a:pt x="2043" y="1856"/>
                    <a:pt x="2038" y="1684"/>
                    <a:pt x="1952" y="1478"/>
                  </a:cubicBezTo>
                  <a:cubicBezTo>
                    <a:pt x="2158" y="1393"/>
                    <a:pt x="2284" y="1275"/>
                    <a:pt x="2284" y="1143"/>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3" name="Freeform 29"/>
            <p:cNvSpPr/>
            <p:nvPr/>
          </p:nvSpPr>
          <p:spPr bwMode="auto">
            <a:xfrm>
              <a:off x="7021513" y="5929313"/>
              <a:ext cx="177800" cy="177800"/>
            </a:xfrm>
            <a:custGeom>
              <a:avLst/>
              <a:gdLst>
                <a:gd name="T0" fmla="*/ 120 w 240"/>
                <a:gd name="T1" fmla="*/ 0 h 240"/>
                <a:gd name="T2" fmla="*/ 120 w 240"/>
                <a:gd name="T3" fmla="*/ 0 h 240"/>
                <a:gd name="T4" fmla="*/ 0 w 240"/>
                <a:gd name="T5" fmla="*/ 120 h 240"/>
                <a:gd name="T6" fmla="*/ 120 w 240"/>
                <a:gd name="T7" fmla="*/ 240 h 240"/>
                <a:gd name="T8" fmla="*/ 240 w 240"/>
                <a:gd name="T9" fmla="*/ 120 h 240"/>
                <a:gd name="T10" fmla="*/ 120 w 240"/>
                <a:gd name="T11" fmla="*/ 0 h 240"/>
              </a:gdLst>
              <a:ahLst/>
              <a:cxnLst>
                <a:cxn ang="0">
                  <a:pos x="T0" y="T1"/>
                </a:cxn>
                <a:cxn ang="0">
                  <a:pos x="T2" y="T3"/>
                </a:cxn>
                <a:cxn ang="0">
                  <a:pos x="T4" y="T5"/>
                </a:cxn>
                <a:cxn ang="0">
                  <a:pos x="T6" y="T7"/>
                </a:cxn>
                <a:cxn ang="0">
                  <a:pos x="T8" y="T9"/>
                </a:cxn>
                <a:cxn ang="0">
                  <a:pos x="T10" y="T11"/>
                </a:cxn>
              </a:cxnLst>
              <a:rect l="0" t="0" r="r" b="b"/>
              <a:pathLst>
                <a:path w="240" h="240">
                  <a:moveTo>
                    <a:pt x="120" y="0"/>
                  </a:moveTo>
                  <a:lnTo>
                    <a:pt x="120" y="0"/>
                  </a:lnTo>
                  <a:cubicBezTo>
                    <a:pt x="53" y="0"/>
                    <a:pt x="0" y="53"/>
                    <a:pt x="0" y="120"/>
                  </a:cubicBezTo>
                  <a:cubicBezTo>
                    <a:pt x="0" y="186"/>
                    <a:pt x="53" y="240"/>
                    <a:pt x="120" y="240"/>
                  </a:cubicBezTo>
                  <a:cubicBezTo>
                    <a:pt x="186" y="240"/>
                    <a:pt x="240" y="186"/>
                    <a:pt x="240" y="120"/>
                  </a:cubicBezTo>
                  <a:cubicBezTo>
                    <a:pt x="240" y="53"/>
                    <a:pt x="186" y="0"/>
                    <a:pt x="120" y="0"/>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44" name="组 43"/>
          <p:cNvGrpSpPr/>
          <p:nvPr userDrawn="1"/>
        </p:nvGrpSpPr>
        <p:grpSpPr>
          <a:xfrm rot="20127958">
            <a:off x="1192567" y="463114"/>
            <a:ext cx="1065925" cy="836733"/>
            <a:chOff x="3654425" y="5089525"/>
            <a:chExt cx="1860550" cy="1460500"/>
          </a:xfrm>
          <a:solidFill>
            <a:srgbClr val="263946"/>
          </a:solidFill>
        </p:grpSpPr>
        <p:sp>
          <p:nvSpPr>
            <p:cNvPr id="45" name="Freeform 21"/>
            <p:cNvSpPr>
              <a:spLocks noEditPoints="1"/>
            </p:cNvSpPr>
            <p:nvPr/>
          </p:nvSpPr>
          <p:spPr bwMode="auto">
            <a:xfrm>
              <a:off x="3654425" y="5089525"/>
              <a:ext cx="1860550" cy="1460500"/>
            </a:xfrm>
            <a:custGeom>
              <a:avLst/>
              <a:gdLst>
                <a:gd name="T0" fmla="*/ 2372 w 2506"/>
                <a:gd name="T1" fmla="*/ 1716 h 1970"/>
                <a:gd name="T2" fmla="*/ 2372 w 2506"/>
                <a:gd name="T3" fmla="*/ 1716 h 1970"/>
                <a:gd name="T4" fmla="*/ 1858 w 2506"/>
                <a:gd name="T5" fmla="*/ 1575 h 1970"/>
                <a:gd name="T6" fmla="*/ 1818 w 2506"/>
                <a:gd name="T7" fmla="*/ 1576 h 1970"/>
                <a:gd name="T8" fmla="*/ 1323 w 2506"/>
                <a:gd name="T9" fmla="*/ 1715 h 1970"/>
                <a:gd name="T10" fmla="*/ 1323 w 2506"/>
                <a:gd name="T11" fmla="*/ 308 h 1970"/>
                <a:gd name="T12" fmla="*/ 1847 w 2506"/>
                <a:gd name="T13" fmla="*/ 133 h 1970"/>
                <a:gd name="T14" fmla="*/ 2372 w 2506"/>
                <a:gd name="T15" fmla="*/ 310 h 1970"/>
                <a:gd name="T16" fmla="*/ 2372 w 2506"/>
                <a:gd name="T17" fmla="*/ 1716 h 1970"/>
                <a:gd name="T18" fmla="*/ 1182 w 2506"/>
                <a:gd name="T19" fmla="*/ 1715 h 1970"/>
                <a:gd name="T20" fmla="*/ 1182 w 2506"/>
                <a:gd name="T21" fmla="*/ 1715 h 1970"/>
                <a:gd name="T22" fmla="*/ 688 w 2506"/>
                <a:gd name="T23" fmla="*/ 1576 h 1970"/>
                <a:gd name="T24" fmla="*/ 647 w 2506"/>
                <a:gd name="T25" fmla="*/ 1575 h 1970"/>
                <a:gd name="T26" fmla="*/ 133 w 2506"/>
                <a:gd name="T27" fmla="*/ 1716 h 1970"/>
                <a:gd name="T28" fmla="*/ 133 w 2506"/>
                <a:gd name="T29" fmla="*/ 310 h 1970"/>
                <a:gd name="T30" fmla="*/ 659 w 2506"/>
                <a:gd name="T31" fmla="*/ 133 h 1970"/>
                <a:gd name="T32" fmla="*/ 1182 w 2506"/>
                <a:gd name="T33" fmla="*/ 308 h 1970"/>
                <a:gd name="T34" fmla="*/ 1182 w 2506"/>
                <a:gd name="T35" fmla="*/ 1715 h 1970"/>
                <a:gd name="T36" fmla="*/ 2501 w 2506"/>
                <a:gd name="T37" fmla="*/ 267 h 1970"/>
                <a:gd name="T38" fmla="*/ 2501 w 2506"/>
                <a:gd name="T39" fmla="*/ 267 h 1970"/>
                <a:gd name="T40" fmla="*/ 1849 w 2506"/>
                <a:gd name="T41" fmla="*/ 0 h 1970"/>
                <a:gd name="T42" fmla="*/ 1823 w 2506"/>
                <a:gd name="T43" fmla="*/ 0 h 1970"/>
                <a:gd name="T44" fmla="*/ 1253 w 2506"/>
                <a:gd name="T45" fmla="*/ 184 h 1970"/>
                <a:gd name="T46" fmla="*/ 683 w 2506"/>
                <a:gd name="T47" fmla="*/ 0 h 1970"/>
                <a:gd name="T48" fmla="*/ 657 w 2506"/>
                <a:gd name="T49" fmla="*/ 0 h 1970"/>
                <a:gd name="T50" fmla="*/ 5 w 2506"/>
                <a:gd name="T51" fmla="*/ 267 h 1970"/>
                <a:gd name="T52" fmla="*/ 0 w 2506"/>
                <a:gd name="T53" fmla="*/ 279 h 1970"/>
                <a:gd name="T54" fmla="*/ 0 w 2506"/>
                <a:gd name="T55" fmla="*/ 1970 h 1970"/>
                <a:gd name="T56" fmla="*/ 107 w 2506"/>
                <a:gd name="T57" fmla="*/ 1889 h 1970"/>
                <a:gd name="T58" fmla="*/ 682 w 2506"/>
                <a:gd name="T59" fmla="*/ 1709 h 1970"/>
                <a:gd name="T60" fmla="*/ 1190 w 2506"/>
                <a:gd name="T61" fmla="*/ 1876 h 1970"/>
                <a:gd name="T62" fmla="*/ 1208 w 2506"/>
                <a:gd name="T63" fmla="*/ 1888 h 1970"/>
                <a:gd name="T64" fmla="*/ 1253 w 2506"/>
                <a:gd name="T65" fmla="*/ 1924 h 1970"/>
                <a:gd name="T66" fmla="*/ 1298 w 2506"/>
                <a:gd name="T67" fmla="*/ 1888 h 1970"/>
                <a:gd name="T68" fmla="*/ 1316 w 2506"/>
                <a:gd name="T69" fmla="*/ 1876 h 1970"/>
                <a:gd name="T70" fmla="*/ 1824 w 2506"/>
                <a:gd name="T71" fmla="*/ 1709 h 1970"/>
                <a:gd name="T72" fmla="*/ 2399 w 2506"/>
                <a:gd name="T73" fmla="*/ 1889 h 1970"/>
                <a:gd name="T74" fmla="*/ 2506 w 2506"/>
                <a:gd name="T75" fmla="*/ 1970 h 1970"/>
                <a:gd name="T76" fmla="*/ 2506 w 2506"/>
                <a:gd name="T77" fmla="*/ 279 h 1970"/>
                <a:gd name="T78" fmla="*/ 2501 w 2506"/>
                <a:gd name="T79" fmla="*/ 267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06" h="1970">
                  <a:moveTo>
                    <a:pt x="2372" y="1716"/>
                  </a:moveTo>
                  <a:lnTo>
                    <a:pt x="2372" y="1716"/>
                  </a:lnTo>
                  <a:cubicBezTo>
                    <a:pt x="2261" y="1655"/>
                    <a:pt x="2075" y="1575"/>
                    <a:pt x="1858" y="1575"/>
                  </a:cubicBezTo>
                  <a:cubicBezTo>
                    <a:pt x="1845" y="1575"/>
                    <a:pt x="1831" y="1576"/>
                    <a:pt x="1818" y="1576"/>
                  </a:cubicBezTo>
                  <a:cubicBezTo>
                    <a:pt x="1599" y="1587"/>
                    <a:pt x="1427" y="1659"/>
                    <a:pt x="1323" y="1715"/>
                  </a:cubicBezTo>
                  <a:lnTo>
                    <a:pt x="1323" y="308"/>
                  </a:lnTo>
                  <a:cubicBezTo>
                    <a:pt x="1347" y="271"/>
                    <a:pt x="1462" y="127"/>
                    <a:pt x="1847" y="133"/>
                  </a:cubicBezTo>
                  <a:cubicBezTo>
                    <a:pt x="2229" y="140"/>
                    <a:pt x="2347" y="273"/>
                    <a:pt x="2372" y="310"/>
                  </a:cubicBezTo>
                  <a:lnTo>
                    <a:pt x="2372" y="1716"/>
                  </a:lnTo>
                  <a:close/>
                  <a:moveTo>
                    <a:pt x="1182" y="1715"/>
                  </a:moveTo>
                  <a:lnTo>
                    <a:pt x="1182" y="1715"/>
                  </a:lnTo>
                  <a:cubicBezTo>
                    <a:pt x="1079" y="1659"/>
                    <a:pt x="906" y="1587"/>
                    <a:pt x="688" y="1576"/>
                  </a:cubicBezTo>
                  <a:cubicBezTo>
                    <a:pt x="674" y="1576"/>
                    <a:pt x="661" y="1575"/>
                    <a:pt x="647" y="1575"/>
                  </a:cubicBezTo>
                  <a:cubicBezTo>
                    <a:pt x="431" y="1575"/>
                    <a:pt x="244" y="1655"/>
                    <a:pt x="133" y="1716"/>
                  </a:cubicBezTo>
                  <a:lnTo>
                    <a:pt x="133" y="310"/>
                  </a:lnTo>
                  <a:cubicBezTo>
                    <a:pt x="159" y="273"/>
                    <a:pt x="276" y="140"/>
                    <a:pt x="659" y="133"/>
                  </a:cubicBezTo>
                  <a:cubicBezTo>
                    <a:pt x="1044" y="127"/>
                    <a:pt x="1159" y="271"/>
                    <a:pt x="1182" y="308"/>
                  </a:cubicBezTo>
                  <a:lnTo>
                    <a:pt x="1182" y="1715"/>
                  </a:lnTo>
                  <a:close/>
                  <a:moveTo>
                    <a:pt x="2501" y="267"/>
                  </a:moveTo>
                  <a:lnTo>
                    <a:pt x="2501" y="267"/>
                  </a:lnTo>
                  <a:cubicBezTo>
                    <a:pt x="2490" y="240"/>
                    <a:pt x="2379" y="9"/>
                    <a:pt x="1849" y="0"/>
                  </a:cubicBezTo>
                  <a:cubicBezTo>
                    <a:pt x="1840" y="0"/>
                    <a:pt x="1831" y="0"/>
                    <a:pt x="1823" y="0"/>
                  </a:cubicBezTo>
                  <a:cubicBezTo>
                    <a:pt x="1490" y="0"/>
                    <a:pt x="1328" y="105"/>
                    <a:pt x="1253" y="184"/>
                  </a:cubicBezTo>
                  <a:cubicBezTo>
                    <a:pt x="1178" y="105"/>
                    <a:pt x="1015" y="0"/>
                    <a:pt x="683" y="0"/>
                  </a:cubicBezTo>
                  <a:cubicBezTo>
                    <a:pt x="674" y="0"/>
                    <a:pt x="666" y="0"/>
                    <a:pt x="657" y="0"/>
                  </a:cubicBezTo>
                  <a:cubicBezTo>
                    <a:pt x="127" y="9"/>
                    <a:pt x="16" y="240"/>
                    <a:pt x="5" y="267"/>
                  </a:cubicBezTo>
                  <a:lnTo>
                    <a:pt x="0" y="279"/>
                  </a:lnTo>
                  <a:lnTo>
                    <a:pt x="0" y="1970"/>
                  </a:lnTo>
                  <a:lnTo>
                    <a:pt x="107" y="1889"/>
                  </a:lnTo>
                  <a:cubicBezTo>
                    <a:pt x="109" y="1887"/>
                    <a:pt x="369" y="1695"/>
                    <a:pt x="682" y="1709"/>
                  </a:cubicBezTo>
                  <a:cubicBezTo>
                    <a:pt x="943" y="1722"/>
                    <a:pt x="1133" y="1837"/>
                    <a:pt x="1190" y="1876"/>
                  </a:cubicBezTo>
                  <a:cubicBezTo>
                    <a:pt x="1201" y="1883"/>
                    <a:pt x="1207" y="1888"/>
                    <a:pt x="1208" y="1888"/>
                  </a:cubicBezTo>
                  <a:lnTo>
                    <a:pt x="1253" y="1924"/>
                  </a:lnTo>
                  <a:lnTo>
                    <a:pt x="1298" y="1888"/>
                  </a:lnTo>
                  <a:cubicBezTo>
                    <a:pt x="1298" y="1888"/>
                    <a:pt x="1304" y="1883"/>
                    <a:pt x="1316" y="1876"/>
                  </a:cubicBezTo>
                  <a:cubicBezTo>
                    <a:pt x="1373" y="1837"/>
                    <a:pt x="1563" y="1722"/>
                    <a:pt x="1824" y="1709"/>
                  </a:cubicBezTo>
                  <a:cubicBezTo>
                    <a:pt x="2135" y="1695"/>
                    <a:pt x="2396" y="1887"/>
                    <a:pt x="2399" y="1889"/>
                  </a:cubicBezTo>
                  <a:lnTo>
                    <a:pt x="2506" y="1970"/>
                  </a:lnTo>
                  <a:lnTo>
                    <a:pt x="2506" y="279"/>
                  </a:lnTo>
                  <a:lnTo>
                    <a:pt x="2501" y="267"/>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6" name="Freeform 22"/>
            <p:cNvSpPr/>
            <p:nvPr/>
          </p:nvSpPr>
          <p:spPr bwMode="auto">
            <a:xfrm>
              <a:off x="3829050" y="5399088"/>
              <a:ext cx="627063" cy="152400"/>
            </a:xfrm>
            <a:custGeom>
              <a:avLst/>
              <a:gdLst>
                <a:gd name="T0" fmla="*/ 822 w 844"/>
                <a:gd name="T1" fmla="*/ 128 h 206"/>
                <a:gd name="T2" fmla="*/ 822 w 844"/>
                <a:gd name="T3" fmla="*/ 128 h 206"/>
                <a:gd name="T4" fmla="*/ 441 w 844"/>
                <a:gd name="T5" fmla="*/ 10 h 206"/>
                <a:gd name="T6" fmla="*/ 23 w 844"/>
                <a:gd name="T7" fmla="*/ 127 h 206"/>
                <a:gd name="T8" fmla="*/ 12 w 844"/>
                <a:gd name="T9" fmla="*/ 183 h 206"/>
                <a:gd name="T10" fmla="*/ 45 w 844"/>
                <a:gd name="T11" fmla="*/ 200 h 206"/>
                <a:gd name="T12" fmla="*/ 68 w 844"/>
                <a:gd name="T13" fmla="*/ 193 h 206"/>
                <a:gd name="T14" fmla="*/ 437 w 844"/>
                <a:gd name="T15" fmla="*/ 89 h 206"/>
                <a:gd name="T16" fmla="*/ 775 w 844"/>
                <a:gd name="T17" fmla="*/ 193 h 206"/>
                <a:gd name="T18" fmla="*/ 831 w 844"/>
                <a:gd name="T19" fmla="*/ 183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3"/>
                    <a:pt x="667" y="19"/>
                    <a:pt x="441" y="10"/>
                  </a:cubicBezTo>
                  <a:cubicBezTo>
                    <a:pt x="213" y="0"/>
                    <a:pt x="30" y="122"/>
                    <a:pt x="23" y="127"/>
                  </a:cubicBezTo>
                  <a:cubicBezTo>
                    <a:pt x="4" y="139"/>
                    <a:pt x="0" y="164"/>
                    <a:pt x="12" y="183"/>
                  </a:cubicBezTo>
                  <a:cubicBezTo>
                    <a:pt x="20" y="194"/>
                    <a:pt x="32" y="200"/>
                    <a:pt x="45" y="200"/>
                  </a:cubicBezTo>
                  <a:cubicBezTo>
                    <a:pt x="53" y="200"/>
                    <a:pt x="61" y="198"/>
                    <a:pt x="68" y="193"/>
                  </a:cubicBezTo>
                  <a:cubicBezTo>
                    <a:pt x="69" y="192"/>
                    <a:pt x="236" y="81"/>
                    <a:pt x="437" y="89"/>
                  </a:cubicBezTo>
                  <a:cubicBezTo>
                    <a:pt x="639" y="98"/>
                    <a:pt x="774" y="192"/>
                    <a:pt x="775" y="193"/>
                  </a:cubicBezTo>
                  <a:cubicBezTo>
                    <a:pt x="793" y="206"/>
                    <a:pt x="818" y="201"/>
                    <a:pt x="831" y="183"/>
                  </a:cubicBezTo>
                  <a:cubicBezTo>
                    <a:pt x="844" y="165"/>
                    <a:pt x="840" y="140"/>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7" name="Freeform 23"/>
            <p:cNvSpPr/>
            <p:nvPr/>
          </p:nvSpPr>
          <p:spPr bwMode="auto">
            <a:xfrm>
              <a:off x="3829050" y="5678488"/>
              <a:ext cx="627063" cy="152400"/>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8 w 844"/>
                <a:gd name="T13" fmla="*/ 194 h 206"/>
                <a:gd name="T14" fmla="*/ 437 w 844"/>
                <a:gd name="T15" fmla="*/ 90 h 206"/>
                <a:gd name="T16" fmla="*/ 775 w 844"/>
                <a:gd name="T17" fmla="*/ 194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3"/>
                    <a:pt x="23" y="128"/>
                  </a:cubicBezTo>
                  <a:cubicBezTo>
                    <a:pt x="4" y="140"/>
                    <a:pt x="0" y="165"/>
                    <a:pt x="12" y="183"/>
                  </a:cubicBezTo>
                  <a:cubicBezTo>
                    <a:pt x="20" y="195"/>
                    <a:pt x="32" y="201"/>
                    <a:pt x="45" y="201"/>
                  </a:cubicBezTo>
                  <a:cubicBezTo>
                    <a:pt x="53" y="201"/>
                    <a:pt x="61" y="199"/>
                    <a:pt x="68" y="194"/>
                  </a:cubicBezTo>
                  <a:cubicBezTo>
                    <a:pt x="69" y="193"/>
                    <a:pt x="236" y="82"/>
                    <a:pt x="437" y="90"/>
                  </a:cubicBezTo>
                  <a:cubicBezTo>
                    <a:pt x="639" y="99"/>
                    <a:pt x="774" y="193"/>
                    <a:pt x="775" y="194"/>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8" name="Freeform 24"/>
            <p:cNvSpPr/>
            <p:nvPr/>
          </p:nvSpPr>
          <p:spPr bwMode="auto">
            <a:xfrm>
              <a:off x="3829050" y="5957888"/>
              <a:ext cx="627063" cy="153988"/>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8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8"/>
                  </a:cubicBezTo>
                  <a:cubicBezTo>
                    <a:pt x="4" y="140"/>
                    <a:pt x="0" y="165"/>
                    <a:pt x="12" y="183"/>
                  </a:cubicBezTo>
                  <a:cubicBezTo>
                    <a:pt x="20" y="195"/>
                    <a:pt x="32" y="201"/>
                    <a:pt x="45" y="201"/>
                  </a:cubicBezTo>
                  <a:cubicBezTo>
                    <a:pt x="53" y="201"/>
                    <a:pt x="61" y="198"/>
                    <a:pt x="68" y="194"/>
                  </a:cubicBezTo>
                  <a:cubicBezTo>
                    <a:pt x="69" y="193"/>
                    <a:pt x="236" y="82"/>
                    <a:pt x="437" y="90"/>
                  </a:cubicBezTo>
                  <a:cubicBezTo>
                    <a:pt x="639" y="99"/>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9" name="Freeform 25"/>
            <p:cNvSpPr/>
            <p:nvPr/>
          </p:nvSpPr>
          <p:spPr bwMode="auto">
            <a:xfrm>
              <a:off x="4713288" y="5437188"/>
              <a:ext cx="627063" cy="152400"/>
            </a:xfrm>
            <a:custGeom>
              <a:avLst/>
              <a:gdLst>
                <a:gd name="T0" fmla="*/ 822 w 844"/>
                <a:gd name="T1" fmla="*/ 127 h 205"/>
                <a:gd name="T2" fmla="*/ 822 w 844"/>
                <a:gd name="T3" fmla="*/ 127 h 205"/>
                <a:gd name="T4" fmla="*/ 441 w 844"/>
                <a:gd name="T5" fmla="*/ 9 h 205"/>
                <a:gd name="T6" fmla="*/ 23 w 844"/>
                <a:gd name="T7" fmla="*/ 127 h 205"/>
                <a:gd name="T8" fmla="*/ 12 w 844"/>
                <a:gd name="T9" fmla="*/ 182 h 205"/>
                <a:gd name="T10" fmla="*/ 45 w 844"/>
                <a:gd name="T11" fmla="*/ 200 h 205"/>
                <a:gd name="T12" fmla="*/ 67 w 844"/>
                <a:gd name="T13" fmla="*/ 193 h 205"/>
                <a:gd name="T14" fmla="*/ 437 w 844"/>
                <a:gd name="T15" fmla="*/ 89 h 205"/>
                <a:gd name="T16" fmla="*/ 775 w 844"/>
                <a:gd name="T17" fmla="*/ 193 h 205"/>
                <a:gd name="T18" fmla="*/ 831 w 844"/>
                <a:gd name="T19" fmla="*/ 183 h 205"/>
                <a:gd name="T20" fmla="*/ 822 w 844"/>
                <a:gd name="T21" fmla="*/ 12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5">
                  <a:moveTo>
                    <a:pt x="822" y="127"/>
                  </a:moveTo>
                  <a:lnTo>
                    <a:pt x="822" y="127"/>
                  </a:lnTo>
                  <a:cubicBezTo>
                    <a:pt x="815" y="123"/>
                    <a:pt x="667" y="19"/>
                    <a:pt x="441" y="9"/>
                  </a:cubicBezTo>
                  <a:cubicBezTo>
                    <a:pt x="213" y="0"/>
                    <a:pt x="30" y="122"/>
                    <a:pt x="23" y="127"/>
                  </a:cubicBezTo>
                  <a:cubicBezTo>
                    <a:pt x="4" y="139"/>
                    <a:pt x="0" y="164"/>
                    <a:pt x="12" y="182"/>
                  </a:cubicBezTo>
                  <a:cubicBezTo>
                    <a:pt x="20" y="194"/>
                    <a:pt x="32" y="200"/>
                    <a:pt x="45" y="200"/>
                  </a:cubicBezTo>
                  <a:cubicBezTo>
                    <a:pt x="53" y="200"/>
                    <a:pt x="61" y="198"/>
                    <a:pt x="67" y="193"/>
                  </a:cubicBezTo>
                  <a:cubicBezTo>
                    <a:pt x="69" y="192"/>
                    <a:pt x="236" y="81"/>
                    <a:pt x="437" y="89"/>
                  </a:cubicBezTo>
                  <a:cubicBezTo>
                    <a:pt x="639" y="98"/>
                    <a:pt x="774" y="192"/>
                    <a:pt x="775" y="193"/>
                  </a:cubicBezTo>
                  <a:cubicBezTo>
                    <a:pt x="793" y="205"/>
                    <a:pt x="818" y="201"/>
                    <a:pt x="831" y="183"/>
                  </a:cubicBezTo>
                  <a:cubicBezTo>
                    <a:pt x="844" y="165"/>
                    <a:pt x="840" y="140"/>
                    <a:pt x="822" y="127"/>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50" name="Freeform 26"/>
            <p:cNvSpPr/>
            <p:nvPr/>
          </p:nvSpPr>
          <p:spPr bwMode="auto">
            <a:xfrm>
              <a:off x="4713288" y="5716588"/>
              <a:ext cx="627063" cy="152400"/>
            </a:xfrm>
            <a:custGeom>
              <a:avLst/>
              <a:gdLst>
                <a:gd name="T0" fmla="*/ 822 w 844"/>
                <a:gd name="T1" fmla="*/ 128 h 206"/>
                <a:gd name="T2" fmla="*/ 822 w 844"/>
                <a:gd name="T3" fmla="*/ 128 h 206"/>
                <a:gd name="T4" fmla="*/ 441 w 844"/>
                <a:gd name="T5" fmla="*/ 10 h 206"/>
                <a:gd name="T6" fmla="*/ 23 w 844"/>
                <a:gd name="T7" fmla="*/ 128 h 206"/>
                <a:gd name="T8" fmla="*/ 12 w 844"/>
                <a:gd name="T9" fmla="*/ 183 h 206"/>
                <a:gd name="T10" fmla="*/ 45 w 844"/>
                <a:gd name="T11" fmla="*/ 201 h 206"/>
                <a:gd name="T12" fmla="*/ 67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8"/>
                  </a:cubicBezTo>
                  <a:cubicBezTo>
                    <a:pt x="4" y="140"/>
                    <a:pt x="0" y="165"/>
                    <a:pt x="12" y="183"/>
                  </a:cubicBezTo>
                  <a:cubicBezTo>
                    <a:pt x="20" y="195"/>
                    <a:pt x="32" y="201"/>
                    <a:pt x="45" y="201"/>
                  </a:cubicBezTo>
                  <a:cubicBezTo>
                    <a:pt x="53" y="201"/>
                    <a:pt x="61" y="199"/>
                    <a:pt x="67" y="194"/>
                  </a:cubicBezTo>
                  <a:cubicBezTo>
                    <a:pt x="69" y="193"/>
                    <a:pt x="236" y="82"/>
                    <a:pt x="437" y="90"/>
                  </a:cubicBezTo>
                  <a:cubicBezTo>
                    <a:pt x="639" y="99"/>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51" name="Freeform 27"/>
            <p:cNvSpPr/>
            <p:nvPr/>
          </p:nvSpPr>
          <p:spPr bwMode="auto">
            <a:xfrm>
              <a:off x="4713288" y="5997575"/>
              <a:ext cx="627063" cy="152400"/>
            </a:xfrm>
            <a:custGeom>
              <a:avLst/>
              <a:gdLst>
                <a:gd name="T0" fmla="*/ 822 w 844"/>
                <a:gd name="T1" fmla="*/ 128 h 206"/>
                <a:gd name="T2" fmla="*/ 822 w 844"/>
                <a:gd name="T3" fmla="*/ 128 h 206"/>
                <a:gd name="T4" fmla="*/ 441 w 844"/>
                <a:gd name="T5" fmla="*/ 10 h 206"/>
                <a:gd name="T6" fmla="*/ 23 w 844"/>
                <a:gd name="T7" fmla="*/ 127 h 206"/>
                <a:gd name="T8" fmla="*/ 12 w 844"/>
                <a:gd name="T9" fmla="*/ 183 h 206"/>
                <a:gd name="T10" fmla="*/ 45 w 844"/>
                <a:gd name="T11" fmla="*/ 201 h 206"/>
                <a:gd name="T12" fmla="*/ 67 w 844"/>
                <a:gd name="T13" fmla="*/ 194 h 206"/>
                <a:gd name="T14" fmla="*/ 437 w 844"/>
                <a:gd name="T15" fmla="*/ 90 h 206"/>
                <a:gd name="T16" fmla="*/ 775 w 844"/>
                <a:gd name="T17" fmla="*/ 193 h 206"/>
                <a:gd name="T18" fmla="*/ 831 w 844"/>
                <a:gd name="T19" fmla="*/ 184 h 206"/>
                <a:gd name="T20" fmla="*/ 822 w 844"/>
                <a:gd name="T21" fmla="*/ 128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4" h="206">
                  <a:moveTo>
                    <a:pt x="822" y="128"/>
                  </a:moveTo>
                  <a:lnTo>
                    <a:pt x="822" y="128"/>
                  </a:lnTo>
                  <a:cubicBezTo>
                    <a:pt x="815" y="124"/>
                    <a:pt x="667" y="20"/>
                    <a:pt x="441" y="10"/>
                  </a:cubicBezTo>
                  <a:cubicBezTo>
                    <a:pt x="213" y="0"/>
                    <a:pt x="30" y="122"/>
                    <a:pt x="23" y="127"/>
                  </a:cubicBezTo>
                  <a:cubicBezTo>
                    <a:pt x="4" y="140"/>
                    <a:pt x="0" y="165"/>
                    <a:pt x="12" y="183"/>
                  </a:cubicBezTo>
                  <a:cubicBezTo>
                    <a:pt x="20" y="194"/>
                    <a:pt x="32" y="201"/>
                    <a:pt x="45" y="201"/>
                  </a:cubicBezTo>
                  <a:cubicBezTo>
                    <a:pt x="53" y="201"/>
                    <a:pt x="61" y="198"/>
                    <a:pt x="67" y="194"/>
                  </a:cubicBezTo>
                  <a:cubicBezTo>
                    <a:pt x="69" y="193"/>
                    <a:pt x="236" y="82"/>
                    <a:pt x="437" y="90"/>
                  </a:cubicBezTo>
                  <a:cubicBezTo>
                    <a:pt x="639" y="98"/>
                    <a:pt x="774" y="192"/>
                    <a:pt x="775" y="193"/>
                  </a:cubicBezTo>
                  <a:cubicBezTo>
                    <a:pt x="793" y="206"/>
                    <a:pt x="818" y="202"/>
                    <a:pt x="831" y="184"/>
                  </a:cubicBezTo>
                  <a:cubicBezTo>
                    <a:pt x="844" y="166"/>
                    <a:pt x="840" y="141"/>
                    <a:pt x="822" y="128"/>
                  </a:cubicBez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sp>
        <p:nvSpPr>
          <p:cNvPr id="7" name="文本占位符 7"/>
          <p:cNvSpPr>
            <a:spLocks noGrp="1"/>
          </p:cNvSpPr>
          <p:nvPr>
            <p:ph type="body" sz="quarter" idx="10" hasCustomPrompt="1"/>
          </p:nvPr>
        </p:nvSpPr>
        <p:spPr>
          <a:xfrm>
            <a:off x="769918" y="260400"/>
            <a:ext cx="3321436" cy="529569"/>
          </a:xfrm>
          <a:prstGeom prst="rect">
            <a:avLst/>
          </a:prstGeom>
          <a:ln w="12700" cmpd="sng">
            <a:solidFill>
              <a:schemeClr val="bg1"/>
            </a:solidFill>
          </a:ln>
        </p:spPr>
        <p:txBody>
          <a:bodyPr vert="horz" anchor="ctr"/>
          <a:lstStyle>
            <a:lvl1pPr marL="0" indent="0" algn="l">
              <a:buNone/>
              <a:defRPr sz="2400" b="1">
                <a:solidFill>
                  <a:schemeClr val="bg1"/>
                </a:solidFill>
              </a:defRPr>
            </a:lvl1pPr>
          </a:lstStyle>
          <a:p>
            <a:pPr lvl="0"/>
            <a:r>
              <a:rPr kumimoji="1" lang="en-US" altLang="zh-CN" dirty="0" smtClean="0"/>
              <a:t>ADD</a:t>
            </a:r>
            <a:r>
              <a:rPr kumimoji="1" lang="zh-CN" altLang="en-US" dirty="0" smtClean="0"/>
              <a:t> </a:t>
            </a:r>
            <a:r>
              <a:rPr kumimoji="1" lang="en-US" altLang="zh-CN" dirty="0" smtClean="0"/>
              <a:t>YOUR</a:t>
            </a:r>
            <a:r>
              <a:rPr kumimoji="1" lang="zh-CN" altLang="en-US" dirty="0" smtClean="0"/>
              <a:t> </a:t>
            </a:r>
            <a:r>
              <a:rPr kumimoji="1" lang="en-US" altLang="zh-CN" dirty="0" smtClean="0"/>
              <a:t>TITLE</a:t>
            </a:r>
            <a:r>
              <a:rPr kumimoji="1" lang="zh-CN" altLang="en-US" dirty="0" smtClean="0"/>
              <a:t> </a:t>
            </a:r>
            <a:r>
              <a:rPr kumimoji="1" lang="en-US" altLang="zh-CN" dirty="0" smtClean="0"/>
              <a:t>HERE</a:t>
            </a:r>
            <a:endParaRPr kumimoji="1" lang="zh-CN" altLang="en-US" dirty="0"/>
          </a:p>
        </p:txBody>
      </p:sp>
      <p:grpSp>
        <p:nvGrpSpPr>
          <p:cNvPr id="8" name="组 7"/>
          <p:cNvGrpSpPr/>
          <p:nvPr userDrawn="1"/>
        </p:nvGrpSpPr>
        <p:grpSpPr>
          <a:xfrm rot="20632315">
            <a:off x="254584" y="176677"/>
            <a:ext cx="599401" cy="1054299"/>
            <a:chOff x="3087349" y="2393332"/>
            <a:chExt cx="759141" cy="1335268"/>
          </a:xfrm>
        </p:grpSpPr>
        <p:sp>
          <p:nvSpPr>
            <p:cNvPr id="9" name="椭圆 8"/>
            <p:cNvSpPr/>
            <p:nvPr/>
          </p:nvSpPr>
          <p:spPr>
            <a:xfrm>
              <a:off x="3626494" y="2759746"/>
              <a:ext cx="219996" cy="2199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3328363" y="2393332"/>
              <a:ext cx="323047" cy="323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3543238" y="3564449"/>
              <a:ext cx="164151" cy="1641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3087349" y="2866230"/>
              <a:ext cx="558631" cy="5586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3" name="组 12"/>
          <p:cNvGrpSpPr/>
          <p:nvPr userDrawn="1"/>
        </p:nvGrpSpPr>
        <p:grpSpPr>
          <a:xfrm rot="13604478">
            <a:off x="3791653" y="312764"/>
            <a:ext cx="599401" cy="1054299"/>
            <a:chOff x="3087349" y="2393332"/>
            <a:chExt cx="759141" cy="1335268"/>
          </a:xfrm>
        </p:grpSpPr>
        <p:sp>
          <p:nvSpPr>
            <p:cNvPr id="14" name="椭圆 13"/>
            <p:cNvSpPr/>
            <p:nvPr/>
          </p:nvSpPr>
          <p:spPr>
            <a:xfrm>
              <a:off x="3626494" y="2759746"/>
              <a:ext cx="219996" cy="2199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p:nvSpPr>
          <p:spPr>
            <a:xfrm>
              <a:off x="3328363" y="2393332"/>
              <a:ext cx="323047" cy="323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p:nvSpPr>
          <p:spPr>
            <a:xfrm>
              <a:off x="3543238" y="3564449"/>
              <a:ext cx="164151" cy="1641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p:nvSpPr>
          <p:spPr>
            <a:xfrm>
              <a:off x="3087349" y="2866230"/>
              <a:ext cx="558631" cy="5586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标题幻灯片">
    <p:bg>
      <p:bgPr>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7" name="文本占位符 7"/>
          <p:cNvSpPr>
            <a:spLocks noGrp="1"/>
          </p:cNvSpPr>
          <p:nvPr>
            <p:ph type="body" sz="quarter" idx="10" hasCustomPrompt="1"/>
          </p:nvPr>
        </p:nvSpPr>
        <p:spPr>
          <a:xfrm>
            <a:off x="769918" y="260400"/>
            <a:ext cx="3321436" cy="529569"/>
          </a:xfrm>
          <a:prstGeom prst="rect">
            <a:avLst/>
          </a:prstGeom>
          <a:ln w="12700" cmpd="sng">
            <a:solidFill>
              <a:schemeClr val="bg1"/>
            </a:solidFill>
          </a:ln>
        </p:spPr>
        <p:txBody>
          <a:bodyPr vert="horz" anchor="ctr"/>
          <a:lstStyle>
            <a:lvl1pPr marL="0" indent="0" algn="l">
              <a:buNone/>
              <a:defRPr sz="2400" b="1">
                <a:solidFill>
                  <a:schemeClr val="bg1"/>
                </a:solidFill>
              </a:defRPr>
            </a:lvl1pPr>
          </a:lstStyle>
          <a:p>
            <a:pPr lvl="0"/>
            <a:r>
              <a:rPr kumimoji="1" lang="en-US" altLang="zh-CN" dirty="0" smtClean="0"/>
              <a:t>ADD</a:t>
            </a:r>
            <a:r>
              <a:rPr kumimoji="1" lang="zh-CN" altLang="en-US" dirty="0" smtClean="0"/>
              <a:t> </a:t>
            </a:r>
            <a:r>
              <a:rPr kumimoji="1" lang="en-US" altLang="zh-CN" dirty="0" smtClean="0"/>
              <a:t>YOUR</a:t>
            </a:r>
            <a:r>
              <a:rPr kumimoji="1" lang="zh-CN" altLang="en-US" dirty="0" smtClean="0"/>
              <a:t> </a:t>
            </a:r>
            <a:r>
              <a:rPr kumimoji="1" lang="en-US" altLang="zh-CN" dirty="0" smtClean="0"/>
              <a:t>TITLE</a:t>
            </a:r>
            <a:r>
              <a:rPr kumimoji="1" lang="zh-CN" altLang="en-US" dirty="0" smtClean="0"/>
              <a:t> </a:t>
            </a:r>
            <a:r>
              <a:rPr kumimoji="1" lang="en-US" altLang="zh-CN" dirty="0" smtClean="0"/>
              <a:t>HERE</a:t>
            </a:r>
            <a:endParaRPr kumimoji="1" lang="zh-CN" altLang="en-US" dirty="0"/>
          </a:p>
        </p:txBody>
      </p:sp>
      <p:grpSp>
        <p:nvGrpSpPr>
          <p:cNvPr id="8" name="组 7"/>
          <p:cNvGrpSpPr/>
          <p:nvPr userDrawn="1"/>
        </p:nvGrpSpPr>
        <p:grpSpPr>
          <a:xfrm rot="20632315">
            <a:off x="254584" y="176677"/>
            <a:ext cx="599401" cy="1054299"/>
            <a:chOff x="3087349" y="2393332"/>
            <a:chExt cx="759141" cy="1335268"/>
          </a:xfrm>
        </p:grpSpPr>
        <p:sp>
          <p:nvSpPr>
            <p:cNvPr id="9" name="椭圆 8"/>
            <p:cNvSpPr/>
            <p:nvPr/>
          </p:nvSpPr>
          <p:spPr>
            <a:xfrm>
              <a:off x="3626494" y="2759746"/>
              <a:ext cx="219996" cy="2199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3328363" y="2393332"/>
              <a:ext cx="323047" cy="323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3543238" y="3564449"/>
              <a:ext cx="164151" cy="1641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3087349" y="2866230"/>
              <a:ext cx="558631" cy="5586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3" name="组 12"/>
          <p:cNvGrpSpPr/>
          <p:nvPr userDrawn="1"/>
        </p:nvGrpSpPr>
        <p:grpSpPr>
          <a:xfrm rot="13604478">
            <a:off x="3791653" y="312764"/>
            <a:ext cx="599401" cy="1054299"/>
            <a:chOff x="3087349" y="2393332"/>
            <a:chExt cx="759141" cy="1335268"/>
          </a:xfrm>
        </p:grpSpPr>
        <p:sp>
          <p:nvSpPr>
            <p:cNvPr id="14" name="椭圆 13"/>
            <p:cNvSpPr/>
            <p:nvPr/>
          </p:nvSpPr>
          <p:spPr>
            <a:xfrm>
              <a:off x="3626494" y="2759746"/>
              <a:ext cx="219996" cy="2199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p:nvSpPr>
          <p:spPr>
            <a:xfrm>
              <a:off x="3328363" y="2393332"/>
              <a:ext cx="323047" cy="323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p:nvSpPr>
          <p:spPr>
            <a:xfrm>
              <a:off x="3543238" y="3564449"/>
              <a:ext cx="164151" cy="1641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p:nvSpPr>
          <p:spPr>
            <a:xfrm>
              <a:off x="3087349" y="2866230"/>
              <a:ext cx="558631" cy="5586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标题幻灯片">
    <p:bg>
      <p:bgPr>
        <a:gradFill flip="none" rotWithShape="1">
          <a:gsLst>
            <a:gs pos="0">
              <a:schemeClr val="accent4">
                <a:lumMod val="89000"/>
              </a:schemeClr>
            </a:gs>
            <a:gs pos="23000">
              <a:schemeClr val="accent4">
                <a:lumMod val="89000"/>
              </a:schemeClr>
            </a:gs>
            <a:gs pos="69000">
              <a:schemeClr val="accent4">
                <a:lumMod val="75000"/>
              </a:schemeClr>
            </a:gs>
            <a:gs pos="97000">
              <a:schemeClr val="accent4">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2" name="文本占位符 7"/>
          <p:cNvSpPr>
            <a:spLocks noGrp="1"/>
          </p:cNvSpPr>
          <p:nvPr>
            <p:ph type="body" sz="quarter" idx="10" hasCustomPrompt="1"/>
          </p:nvPr>
        </p:nvSpPr>
        <p:spPr>
          <a:xfrm>
            <a:off x="659004" y="258233"/>
            <a:ext cx="4868117" cy="529569"/>
          </a:xfrm>
          <a:prstGeom prst="rect">
            <a:avLst/>
          </a:prstGeom>
          <a:ln w="12700" cmpd="sng">
            <a:solidFill>
              <a:schemeClr val="tx1"/>
            </a:solidFill>
          </a:ln>
        </p:spPr>
        <p:txBody>
          <a:bodyPr vert="horz" anchor="ctr"/>
          <a:lstStyle>
            <a:lvl1pPr marL="0" indent="0" algn="l">
              <a:buNone/>
              <a:defRPr sz="2400" b="1"/>
            </a:lvl1pPr>
          </a:lstStyle>
          <a:p>
            <a:pPr lvl="0"/>
            <a:r>
              <a:rPr kumimoji="1" lang="en-US" altLang="zh-CN" dirty="0" smtClean="0"/>
              <a:t>CLICK</a:t>
            </a:r>
            <a:r>
              <a:rPr kumimoji="1" lang="zh-CN" altLang="en-US" dirty="0" smtClean="0"/>
              <a:t> </a:t>
            </a:r>
            <a:r>
              <a:rPr kumimoji="1" lang="en-US" altLang="zh-CN" dirty="0" smtClean="0"/>
              <a:t>HERE</a:t>
            </a:r>
            <a:r>
              <a:rPr kumimoji="1" lang="zh-CN" altLang="en-US" dirty="0" smtClean="0"/>
              <a:t> </a:t>
            </a:r>
            <a:r>
              <a:rPr kumimoji="1" lang="en-US" altLang="zh-CN" dirty="0" smtClean="0"/>
              <a:t>TO</a:t>
            </a:r>
            <a:r>
              <a:rPr kumimoji="1" lang="zh-CN" altLang="en-US" dirty="0" smtClean="0"/>
              <a:t> </a:t>
            </a:r>
            <a:r>
              <a:rPr kumimoji="1" lang="en-US" altLang="zh-CN" dirty="0" smtClean="0"/>
              <a:t>ADD</a:t>
            </a:r>
            <a:r>
              <a:rPr kumimoji="1" lang="zh-CN" altLang="en-US" dirty="0" smtClean="0"/>
              <a:t> </a:t>
            </a:r>
            <a:r>
              <a:rPr kumimoji="1" lang="en-US" altLang="zh-CN" dirty="0" smtClean="0"/>
              <a:t>YOUR</a:t>
            </a:r>
            <a:r>
              <a:rPr kumimoji="1" lang="zh-CN" altLang="en-US" dirty="0" smtClean="0"/>
              <a:t> </a:t>
            </a:r>
            <a:r>
              <a:rPr kumimoji="1" lang="en-US" altLang="zh-CN" dirty="0" smtClean="0"/>
              <a:t>TITLE</a:t>
            </a:r>
            <a:endParaRPr kumimoji="1" lang="zh-CN" altLang="en-US" dirty="0"/>
          </a:p>
        </p:txBody>
      </p:sp>
      <p:sp>
        <p:nvSpPr>
          <p:cNvPr id="3" name="文本占位符 7"/>
          <p:cNvSpPr>
            <a:spLocks noGrp="1"/>
          </p:cNvSpPr>
          <p:nvPr>
            <p:ph type="body" sz="quarter" idx="13" hasCustomPrompt="1"/>
          </p:nvPr>
        </p:nvSpPr>
        <p:spPr>
          <a:xfrm>
            <a:off x="11386592" y="171547"/>
            <a:ext cx="805408" cy="616255"/>
          </a:xfrm>
          <a:prstGeom prst="rect">
            <a:avLst/>
          </a:prstGeom>
          <a:solidFill>
            <a:schemeClr val="tx1"/>
          </a:solidFill>
        </p:spPr>
        <p:txBody>
          <a:bodyPr vert="horz" anchor="ctr"/>
          <a:lstStyle>
            <a:lvl1pPr marL="0" indent="0" algn="ctr">
              <a:buNone/>
              <a:defRPr sz="2400" b="1">
                <a:solidFill>
                  <a:srgbClr val="FFFFFF"/>
                </a:solidFill>
              </a:defRPr>
            </a:lvl1pPr>
          </a:lstStyle>
          <a:p>
            <a:pPr lvl="0"/>
            <a:r>
              <a:rPr kumimoji="1" lang="en-US" altLang="zh-CN" dirty="0" smtClean="0"/>
              <a:t>01</a:t>
            </a:r>
            <a:endParaRPr kumimoji="1" lang="zh-CN" altLang="en-US" dirty="0"/>
          </a:p>
        </p:txBody>
      </p:sp>
      <p:sp>
        <p:nvSpPr>
          <p:cNvPr id="4" name="图片占位符 8"/>
          <p:cNvSpPr>
            <a:spLocks noGrp="1"/>
          </p:cNvSpPr>
          <p:nvPr>
            <p:ph type="pic" sz="quarter" idx="14" hasCustomPrompt="1"/>
          </p:nvPr>
        </p:nvSpPr>
        <p:spPr>
          <a:xfrm>
            <a:off x="376768" y="5989475"/>
            <a:ext cx="1960033" cy="533400"/>
          </a:xfrm>
          <a:prstGeom prst="rect">
            <a:avLst/>
          </a:prstGeom>
        </p:spPr>
        <p:txBody>
          <a:bodyPr vert="horz" anchor="ctr"/>
          <a:lstStyle>
            <a:lvl1pPr marL="0" indent="0" algn="ctr">
              <a:buNone/>
              <a:defRPr sz="1600" b="1"/>
            </a:lvl1pPr>
          </a:lstStyle>
          <a:p>
            <a:r>
              <a:rPr kumimoji="1" lang="en-US" altLang="zh-CN" sz="1600" b="1" dirty="0" smtClean="0"/>
              <a:t>LOGO&amp;PIC</a:t>
            </a:r>
            <a:r>
              <a:rPr kumimoji="1" lang="zh-CN" altLang="en-US" sz="1600" b="1" dirty="0" smtClean="0"/>
              <a:t> </a:t>
            </a:r>
            <a:r>
              <a:rPr kumimoji="1" lang="en-US" altLang="zh-CN" sz="1600" b="1" dirty="0" smtClean="0"/>
              <a:t>HERE</a:t>
            </a:r>
            <a:endParaRPr kumimoji="1"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5" name="文本框 4"/>
          <p:cNvSpPr txBox="1"/>
          <p:nvPr userDrawn="1"/>
        </p:nvSpPr>
        <p:spPr>
          <a:xfrm>
            <a:off x="4422305" y="4007796"/>
            <a:ext cx="3347390" cy="297454"/>
          </a:xfrm>
          <a:prstGeom prst="rect">
            <a:avLst/>
          </a:prstGeom>
          <a:noFill/>
        </p:spPr>
        <p:txBody>
          <a:bodyPr wrap="none" rtlCol="0">
            <a:spAutoFit/>
          </a:bodyPr>
          <a:lstStyle/>
          <a:p>
            <a:pPr algn="ctr" defTabSz="457200"/>
            <a:r>
              <a:rPr kumimoji="1" lang="zh-CN" altLang="en-US" sz="1335" dirty="0">
                <a:solidFill>
                  <a:srgbClr val="000000"/>
                </a:solidFill>
                <a:latin typeface="Century Gothic"/>
                <a:ea typeface="微软雅黑" panose="020B0503020204020204" pitchFamily="34" charset="-122"/>
              </a:rPr>
              <a:t>点击</a:t>
            </a:r>
            <a:r>
              <a:rPr kumimoji="1" lang="en-US" altLang="zh-CN" sz="1335" dirty="0">
                <a:solidFill>
                  <a:srgbClr val="000000"/>
                </a:solidFill>
                <a:latin typeface="Century Gothic"/>
                <a:ea typeface="微软雅黑" panose="020B0503020204020204" pitchFamily="34" charset="-122"/>
              </a:rPr>
              <a:t>Logo</a:t>
            </a:r>
            <a:r>
              <a:rPr kumimoji="1" lang="zh-CN" altLang="en-US" sz="1335" dirty="0">
                <a:solidFill>
                  <a:srgbClr val="000000"/>
                </a:solidFill>
                <a:latin typeface="Century Gothic"/>
                <a:ea typeface="微软雅黑" panose="020B0503020204020204" pitchFamily="34" charset="-122"/>
              </a:rPr>
              <a:t>获取更多优质模板（放映模式）</a:t>
            </a:r>
            <a:endParaRPr kumimoji="1" lang="zh-CN" altLang="en-US" sz="1335" dirty="0">
              <a:solidFill>
                <a:srgbClr val="000000"/>
              </a:solidFill>
              <a:latin typeface="Century Gothic"/>
              <a:ea typeface="微软雅黑" panose="020B0503020204020204" pitchFamily="34" charset="-122"/>
            </a:endParaRPr>
          </a:p>
        </p:txBody>
      </p:sp>
      <p:pic>
        <p:nvPicPr>
          <p:cNvPr id="6" name="图片 5">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39892" y="3218163"/>
            <a:ext cx="4112216" cy="3077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文本框 129"/>
          <p:cNvSpPr txBox="1"/>
          <p:nvPr/>
        </p:nvSpPr>
        <p:spPr>
          <a:xfrm>
            <a:off x="3996952" y="2425709"/>
            <a:ext cx="8006998" cy="923330"/>
          </a:xfrm>
          <a:prstGeom prst="rect">
            <a:avLst/>
          </a:prstGeom>
          <a:noFill/>
        </p:spPr>
        <p:txBody>
          <a:bodyPr wrap="square" rtlCol="0">
            <a:spAutoFit/>
          </a:bodyPr>
          <a:lstStyle/>
          <a:p>
            <a:r>
              <a:rPr kumimoji="1" lang="en-US" altLang="zh-CN" sz="5400" dirty="0" smtClean="0">
                <a:solidFill>
                  <a:schemeClr val="accent3">
                    <a:lumMod val="20000"/>
                    <a:lumOff val="80000"/>
                  </a:schemeClr>
                </a:solidFill>
              </a:rPr>
              <a:t>SEO</a:t>
            </a:r>
            <a:r>
              <a:rPr kumimoji="1" lang="zh-CN" altLang="en-US" sz="5400" dirty="0" smtClean="0">
                <a:solidFill>
                  <a:schemeClr val="accent3">
                    <a:lumMod val="20000"/>
                    <a:lumOff val="80000"/>
                  </a:schemeClr>
                </a:solidFill>
              </a:rPr>
              <a:t>推广方案</a:t>
            </a:r>
            <a:endParaRPr kumimoji="1" lang="zh-CN" altLang="en-US" sz="5400" dirty="0">
              <a:solidFill>
                <a:schemeClr val="accent3">
                  <a:lumMod val="20000"/>
                  <a:lumOff val="80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dir="ou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37882" y="772732"/>
            <a:ext cx="1275008" cy="584775"/>
          </a:xfrm>
          <a:prstGeom prst="rect">
            <a:avLst/>
          </a:prstGeom>
          <a:solidFill>
            <a:schemeClr val="accent1"/>
          </a:solidFill>
        </p:spPr>
        <p:txBody>
          <a:bodyPr wrap="square" rtlCol="0">
            <a:spAutoFit/>
          </a:bodyPr>
          <a:lstStyle/>
          <a:p>
            <a:r>
              <a:rPr lang="zh-CN" altLang="en-US" sz="3200" dirty="0" smtClean="0">
                <a:solidFill>
                  <a:schemeClr val="bg2"/>
                </a:solidFill>
              </a:rPr>
              <a:t>优 化</a:t>
            </a:r>
            <a:endParaRPr lang="zh-CN" altLang="en-US" sz="3200" dirty="0">
              <a:solidFill>
                <a:schemeClr val="bg2"/>
              </a:solidFill>
            </a:endParaRPr>
          </a:p>
        </p:txBody>
      </p:sp>
      <p:sp>
        <p:nvSpPr>
          <p:cNvPr id="3" name="文本框 2"/>
          <p:cNvSpPr txBox="1"/>
          <p:nvPr/>
        </p:nvSpPr>
        <p:spPr>
          <a:xfrm>
            <a:off x="386367" y="1476931"/>
            <a:ext cx="10161431" cy="5078313"/>
          </a:xfrm>
          <a:prstGeom prst="rect">
            <a:avLst/>
          </a:prstGeom>
          <a:solidFill>
            <a:schemeClr val="bg2"/>
          </a:solidFill>
        </p:spPr>
        <p:txBody>
          <a:bodyPr wrap="square" rtlCol="0">
            <a:spAutoFit/>
          </a:bodyPr>
          <a:lstStyle/>
          <a:p>
            <a:r>
              <a:rPr lang="en-US" altLang="zh-CN" dirty="0"/>
              <a:t>1.</a:t>
            </a:r>
            <a:r>
              <a:rPr lang="zh-CN" altLang="en-US" dirty="0"/>
              <a:t>域名设定</a:t>
            </a:r>
            <a:endParaRPr lang="en-US" altLang="zh-CN" dirty="0"/>
          </a:p>
          <a:p>
            <a:r>
              <a:rPr lang="en-US" altLang="zh-CN" dirty="0"/>
              <a:t>2.</a:t>
            </a:r>
            <a:r>
              <a:rPr lang="zh-CN" altLang="zh-CN" dirty="0"/>
              <a:t>网页标签优化</a:t>
            </a:r>
            <a:r>
              <a:rPr lang="zh-CN" altLang="en-US" dirty="0"/>
              <a:t>：</a:t>
            </a:r>
            <a:r>
              <a:rPr lang="en-US" altLang="zh-CN" dirty="0"/>
              <a:t>TDK</a:t>
            </a:r>
            <a:endParaRPr lang="en-US" altLang="zh-CN" dirty="0"/>
          </a:p>
          <a:p>
            <a:r>
              <a:rPr lang="en-US" altLang="zh-CN" dirty="0"/>
              <a:t>Title </a:t>
            </a:r>
            <a:r>
              <a:rPr lang="zh-CN" altLang="zh-CN" dirty="0"/>
              <a:t>长度最好不要超过</a:t>
            </a:r>
            <a:r>
              <a:rPr lang="en-US" altLang="zh-CN" dirty="0"/>
              <a:t> 40 </a:t>
            </a:r>
            <a:r>
              <a:rPr lang="zh-CN" altLang="zh-CN" dirty="0"/>
              <a:t>个字符，关键词数量最好不要超过</a:t>
            </a:r>
            <a:r>
              <a:rPr lang="en-US" altLang="zh-CN" dirty="0"/>
              <a:t> 3 </a:t>
            </a:r>
            <a:r>
              <a:rPr lang="zh-CN" altLang="zh-CN" dirty="0"/>
              <a:t>个</a:t>
            </a:r>
            <a:r>
              <a:rPr lang="en-US" altLang="zh-CN" dirty="0"/>
              <a:t>,</a:t>
            </a:r>
            <a:r>
              <a:rPr lang="zh-CN" altLang="zh-CN" dirty="0"/>
              <a:t>关键词位置尽量靠前</a:t>
            </a:r>
            <a:r>
              <a:rPr lang="en-US" altLang="zh-CN" dirty="0" smtClean="0"/>
              <a:t>;</a:t>
            </a:r>
            <a:endParaRPr lang="en-US" altLang="zh-CN" dirty="0" smtClean="0"/>
          </a:p>
          <a:p>
            <a:r>
              <a:rPr lang="en-US" altLang="zh-CN" dirty="0" smtClean="0"/>
              <a:t>keywords </a:t>
            </a:r>
            <a:r>
              <a:rPr lang="zh-CN" altLang="zh-CN" dirty="0"/>
              <a:t>里的每个词都要能在内容中找到相应的匹配；</a:t>
            </a:r>
            <a:endParaRPr lang="en-US" altLang="zh-CN" dirty="0"/>
          </a:p>
          <a:p>
            <a:r>
              <a:rPr lang="en-US" altLang="zh-CN" dirty="0"/>
              <a:t>Description</a:t>
            </a:r>
            <a:r>
              <a:rPr lang="zh-CN" altLang="zh-CN" dirty="0"/>
              <a:t>包含了标题和关键词，又能高度概括文章的主要内容。建议不超过</a:t>
            </a:r>
            <a:r>
              <a:rPr lang="en-US" altLang="zh-CN" dirty="0"/>
              <a:t> 200 </a:t>
            </a:r>
            <a:r>
              <a:rPr lang="zh-CN" altLang="zh-CN" dirty="0"/>
              <a:t>个字符。</a:t>
            </a:r>
            <a:endParaRPr lang="zh-CN" altLang="zh-CN" dirty="0"/>
          </a:p>
          <a:p>
            <a:r>
              <a:rPr lang="en-US" altLang="zh-CN" dirty="0"/>
              <a:t>3. .</a:t>
            </a:r>
            <a:r>
              <a:rPr lang="zh-CN" altLang="zh-CN" dirty="0"/>
              <a:t>网站结构优化</a:t>
            </a:r>
            <a:endParaRPr lang="zh-CN" altLang="zh-CN" dirty="0"/>
          </a:p>
          <a:p>
            <a:r>
              <a:rPr lang="zh-CN" altLang="zh-CN" dirty="0"/>
              <a:t>网站导航优化。主导航、辅助导航、面包屑导航等设计清晰明了</a:t>
            </a:r>
            <a:endParaRPr lang="en-US" altLang="zh-CN" dirty="0"/>
          </a:p>
          <a:p>
            <a:r>
              <a:rPr lang="zh-CN" altLang="zh-CN" dirty="0"/>
              <a:t>页面结构优化。最新文章、推荐文章、网站随机文章、“阅读本文章的人还</a:t>
            </a:r>
            <a:endParaRPr lang="zh-CN" altLang="zh-CN" dirty="0"/>
          </a:p>
          <a:p>
            <a:r>
              <a:rPr lang="en-US" altLang="zh-CN" dirty="0"/>
              <a:t>  </a:t>
            </a:r>
            <a:r>
              <a:rPr lang="zh-CN" altLang="zh-CN" dirty="0"/>
              <a:t>阅读了…”等各种形式的文章链接导入；</a:t>
            </a:r>
            <a:endParaRPr lang="zh-CN" altLang="zh-CN" dirty="0"/>
          </a:p>
          <a:p>
            <a:r>
              <a:rPr lang="en-US" altLang="zh-CN" dirty="0"/>
              <a:t>4.</a:t>
            </a:r>
            <a:r>
              <a:rPr lang="zh-CN" altLang="zh-CN" dirty="0"/>
              <a:t>代码优化，如精简代码、合并</a:t>
            </a:r>
            <a:r>
              <a:rPr lang="en-US" altLang="zh-CN" dirty="0"/>
              <a:t> CSS</a:t>
            </a:r>
            <a:r>
              <a:rPr lang="zh-CN" altLang="zh-CN" dirty="0"/>
              <a:t>、</a:t>
            </a:r>
            <a:r>
              <a:rPr lang="en-US" altLang="zh-CN" dirty="0"/>
              <a:t>JS </a:t>
            </a:r>
            <a:r>
              <a:rPr lang="zh-CN" altLang="zh-CN" dirty="0"/>
              <a:t>等，提高网站加载速度。</a:t>
            </a:r>
            <a:endParaRPr lang="zh-CN" altLang="zh-CN" dirty="0"/>
          </a:p>
          <a:p>
            <a:r>
              <a:rPr lang="en-US" altLang="zh-CN" dirty="0"/>
              <a:t>5. URL </a:t>
            </a:r>
            <a:r>
              <a:rPr lang="zh-CN" altLang="zh-CN" dirty="0"/>
              <a:t>优化</a:t>
            </a:r>
            <a:endParaRPr lang="zh-CN" altLang="zh-CN" dirty="0"/>
          </a:p>
          <a:p>
            <a:r>
              <a:rPr lang="zh-CN" altLang="en-US" dirty="0"/>
              <a:t>如</a:t>
            </a:r>
            <a:r>
              <a:rPr lang="zh-CN" altLang="zh-CN" dirty="0"/>
              <a:t>建立网站地图</a:t>
            </a:r>
            <a:endParaRPr lang="en-US" altLang="zh-CN" dirty="0"/>
          </a:p>
          <a:p>
            <a:r>
              <a:rPr lang="en-US" altLang="zh-CN" dirty="0"/>
              <a:t>6. robots.txt </a:t>
            </a:r>
            <a:r>
              <a:rPr lang="zh-CN" altLang="zh-CN" dirty="0"/>
              <a:t>设置</a:t>
            </a:r>
            <a:endParaRPr lang="zh-CN" altLang="zh-CN" dirty="0"/>
          </a:p>
          <a:p>
            <a:r>
              <a:rPr lang="zh-CN" altLang="zh-CN" dirty="0"/>
              <a:t>合理设置</a:t>
            </a:r>
            <a:r>
              <a:rPr lang="en-US" altLang="zh-CN" dirty="0"/>
              <a:t> robots.txt</a:t>
            </a:r>
            <a:r>
              <a:rPr lang="zh-CN" altLang="zh-CN" dirty="0"/>
              <a:t>，屏蔽掉那些没必要让用户“从搜索引擎过来浏览”的页面，</a:t>
            </a:r>
            <a:endParaRPr lang="zh-CN" altLang="zh-CN" dirty="0"/>
          </a:p>
          <a:p>
            <a:r>
              <a:rPr lang="zh-CN" altLang="zh-CN" dirty="0"/>
              <a:t>避免网站权重分散，比如</a:t>
            </a:r>
            <a:r>
              <a:rPr lang="en-US" altLang="zh-CN" dirty="0"/>
              <a:t> 404 </a:t>
            </a:r>
            <a:r>
              <a:rPr lang="zh-CN" altLang="zh-CN" dirty="0"/>
              <a:t>页面、关于我们等</a:t>
            </a:r>
            <a:endParaRPr lang="en-US" altLang="zh-CN" dirty="0"/>
          </a:p>
          <a:p>
            <a:r>
              <a:rPr lang="en-US" altLang="zh-CN" dirty="0"/>
              <a:t>7.</a:t>
            </a:r>
            <a:r>
              <a:rPr lang="zh-CN" altLang="en-US" dirty="0"/>
              <a:t>关键词：</a:t>
            </a:r>
            <a:r>
              <a:rPr lang="zh-CN" altLang="zh-CN" dirty="0"/>
              <a:t>主关键词、关键词、长尾关键词</a:t>
            </a:r>
            <a:endParaRPr lang="zh-CN" altLang="zh-CN" dirty="0"/>
          </a:p>
          <a:p>
            <a:r>
              <a:rPr lang="zh-CN" altLang="en-US" dirty="0"/>
              <a:t>锚文本</a:t>
            </a:r>
            <a:endParaRPr lang="en-US" altLang="zh-CN" dirty="0"/>
          </a:p>
          <a:p>
            <a:r>
              <a:rPr lang="en-US" altLang="zh-CN" dirty="0"/>
              <a:t>8.</a:t>
            </a:r>
            <a:r>
              <a:rPr lang="zh-CN" altLang="zh-CN" dirty="0"/>
              <a:t>图片加</a:t>
            </a:r>
            <a:r>
              <a:rPr lang="en-US" altLang="zh-CN" dirty="0"/>
              <a:t>alt</a:t>
            </a:r>
            <a:r>
              <a:rPr lang="zh-CN" altLang="zh-CN" dirty="0"/>
              <a:t>属性</a:t>
            </a:r>
            <a:endParaRPr lang="zh-CN"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70457" y="605307"/>
            <a:ext cx="2498501" cy="584775"/>
          </a:xfrm>
          <a:prstGeom prst="rect">
            <a:avLst/>
          </a:prstGeom>
          <a:solidFill>
            <a:schemeClr val="accent1"/>
          </a:solidFill>
        </p:spPr>
        <p:txBody>
          <a:bodyPr wrap="square" rtlCol="0">
            <a:spAutoFit/>
          </a:bodyPr>
          <a:lstStyle/>
          <a:p>
            <a:r>
              <a:rPr lang="zh-CN" altLang="en-US" sz="3200" dirty="0" smtClean="0">
                <a:solidFill>
                  <a:schemeClr val="bg2"/>
                </a:solidFill>
              </a:rPr>
              <a:t>实施方案</a:t>
            </a:r>
            <a:endParaRPr lang="zh-CN" altLang="en-US" sz="3200" dirty="0">
              <a:solidFill>
                <a:schemeClr val="bg2"/>
              </a:solidFill>
            </a:endParaRPr>
          </a:p>
        </p:txBody>
      </p:sp>
      <p:sp>
        <p:nvSpPr>
          <p:cNvPr id="3" name="文本框 2"/>
          <p:cNvSpPr txBox="1"/>
          <p:nvPr/>
        </p:nvSpPr>
        <p:spPr>
          <a:xfrm>
            <a:off x="244700" y="1296831"/>
            <a:ext cx="10084158" cy="5386090"/>
          </a:xfrm>
          <a:prstGeom prst="rect">
            <a:avLst/>
          </a:prstGeom>
          <a:solidFill>
            <a:schemeClr val="bg2"/>
          </a:solidFill>
        </p:spPr>
        <p:txBody>
          <a:bodyPr wrap="square" rtlCol="0">
            <a:spAutoFit/>
          </a:bodyPr>
          <a:lstStyle/>
          <a:p>
            <a:r>
              <a:rPr lang="en-US" altLang="zh-CN" sz="2000" dirty="0"/>
              <a:t>1.</a:t>
            </a:r>
            <a:r>
              <a:rPr lang="zh-CN" altLang="en-US" sz="2000" dirty="0"/>
              <a:t>内容编辑组：增加网站原创、伪原创文章数量，同时提高每篇文章的质量</a:t>
            </a:r>
            <a:endParaRPr lang="zh-CN" altLang="en-US" sz="2000" dirty="0"/>
          </a:p>
          <a:p>
            <a:r>
              <a:rPr lang="zh-CN" altLang="en-US" sz="2000" dirty="0"/>
              <a:t>具体任务分配如下：</a:t>
            </a:r>
            <a:endParaRPr lang="zh-CN" altLang="en-US" sz="2000" dirty="0"/>
          </a:p>
          <a:p>
            <a:r>
              <a:rPr lang="zh-CN" altLang="en-US" sz="2000" dirty="0"/>
              <a:t>原创文章：每天增加数量5</a:t>
            </a:r>
            <a:endParaRPr lang="zh-CN" altLang="en-US" sz="2000" dirty="0"/>
          </a:p>
          <a:p>
            <a:r>
              <a:rPr lang="zh-CN" altLang="en-US" sz="2000" dirty="0"/>
              <a:t>伪原创文章：每天增加数量10</a:t>
            </a:r>
            <a:endParaRPr lang="zh-CN" altLang="en-US" sz="2000" dirty="0"/>
          </a:p>
          <a:p>
            <a:endParaRPr lang="en-US" altLang="zh-CN" sz="2000" dirty="0"/>
          </a:p>
          <a:p>
            <a:r>
              <a:rPr lang="en-US" altLang="zh-CN" sz="2000" dirty="0"/>
              <a:t>2.</a:t>
            </a:r>
            <a:r>
              <a:rPr lang="zh-CN" altLang="en-US" sz="2000" dirty="0"/>
              <a:t>所有标题保持在8~12个字，同时标题标签中包含关键词；</a:t>
            </a:r>
            <a:endParaRPr lang="zh-CN" altLang="en-US" sz="2000" dirty="0"/>
          </a:p>
          <a:p>
            <a:endParaRPr lang="en-US" altLang="zh-CN" sz="2000" dirty="0"/>
          </a:p>
          <a:p>
            <a:r>
              <a:rPr lang="en-US" altLang="zh-CN" sz="2000" dirty="0"/>
              <a:t>3.</a:t>
            </a:r>
            <a:r>
              <a:rPr lang="zh-CN" altLang="en-US" sz="2000" dirty="0"/>
              <a:t>文章内容中出现关键词3~5次，第一次出现关键词可以进行加粗等标记；</a:t>
            </a:r>
            <a:endParaRPr lang="zh-CN" altLang="en-US" sz="2000" dirty="0"/>
          </a:p>
          <a:p>
            <a:endParaRPr lang="en-US" altLang="zh-CN" sz="2000" dirty="0"/>
          </a:p>
          <a:p>
            <a:r>
              <a:rPr lang="en-US" altLang="zh-CN" sz="2000" dirty="0"/>
              <a:t>4.</a:t>
            </a:r>
            <a:r>
              <a:rPr lang="zh-CN" altLang="en-US" sz="2000" dirty="0"/>
              <a:t>文章相关内容中添加推荐阅读，推荐阅读标题必须与下一篇文章标题一致；</a:t>
            </a:r>
            <a:endParaRPr lang="zh-CN" altLang="en-US" sz="2000" dirty="0"/>
          </a:p>
          <a:p>
            <a:endParaRPr lang="en-US" altLang="zh-CN" sz="2000" dirty="0"/>
          </a:p>
          <a:p>
            <a:r>
              <a:rPr lang="en-US" altLang="zh-CN" sz="2000" dirty="0"/>
              <a:t>5.</a:t>
            </a:r>
            <a:r>
              <a:rPr lang="zh-CN" altLang="en-US" sz="2000" dirty="0"/>
              <a:t>文章中出现栏目关键词时要进行锚文本链接到对应的栏目</a:t>
            </a:r>
            <a:endParaRPr lang="zh-CN" altLang="en-US" sz="2000" dirty="0"/>
          </a:p>
          <a:p>
            <a:endParaRPr lang="en-US" altLang="zh-CN" sz="2000" dirty="0"/>
          </a:p>
          <a:p>
            <a:r>
              <a:rPr lang="en-US" altLang="zh-CN" sz="2000" dirty="0"/>
              <a:t>6.</a:t>
            </a:r>
            <a:r>
              <a:rPr lang="zh-CN" altLang="en-US" sz="2000" dirty="0"/>
              <a:t>原创文章审核OK之后（网页文章查重），在百度提交入口提交相关的网址；</a:t>
            </a:r>
            <a:endParaRPr lang="zh-CN" altLang="en-US" sz="2000" dirty="0"/>
          </a:p>
          <a:p>
            <a:endParaRPr lang="en-US" altLang="zh-CN" sz="2000" dirty="0"/>
          </a:p>
          <a:p>
            <a:r>
              <a:rPr lang="en-US" altLang="zh-CN" sz="2000" dirty="0"/>
              <a:t>7.</a:t>
            </a:r>
            <a:r>
              <a:rPr lang="zh-CN" altLang="en-US" sz="2000" dirty="0"/>
              <a:t>伪原创文章修改比例超过85%，修改OK后，在百度提交入口提交相关的网址；</a:t>
            </a:r>
            <a:endParaRPr lang="en-US" altLang="zh-CN" sz="2000" dirty="0"/>
          </a:p>
          <a:p>
            <a:endParaRPr lang="zh-CN"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04575" y="2524260"/>
            <a:ext cx="3992449" cy="1015663"/>
          </a:xfrm>
          <a:prstGeom prst="rect">
            <a:avLst/>
          </a:prstGeom>
          <a:solidFill>
            <a:schemeClr val="accent1"/>
          </a:solidFill>
        </p:spPr>
        <p:txBody>
          <a:bodyPr wrap="square" rtlCol="0">
            <a:spAutoFit/>
          </a:bodyPr>
          <a:lstStyle/>
          <a:p>
            <a:pPr algn="ctr"/>
            <a:r>
              <a:rPr lang="zh-CN" altLang="en-US" sz="6000" dirty="0" smtClean="0">
                <a:solidFill>
                  <a:schemeClr val="accent1">
                    <a:lumMod val="20000"/>
                    <a:lumOff val="80000"/>
                  </a:schemeClr>
                </a:solidFill>
              </a:rPr>
              <a:t>推 广</a:t>
            </a:r>
            <a:endParaRPr lang="zh-CN" altLang="en-US" sz="6000" dirty="0">
              <a:solidFill>
                <a:schemeClr val="accent1">
                  <a:lumMod val="20000"/>
                  <a:lumOff val="8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66670" y="1030310"/>
            <a:ext cx="9955369" cy="5509200"/>
          </a:xfrm>
          <a:prstGeom prst="rect">
            <a:avLst/>
          </a:prstGeom>
          <a:solidFill>
            <a:schemeClr val="bg2"/>
          </a:solidFill>
        </p:spPr>
        <p:txBody>
          <a:bodyPr wrap="square" rtlCol="0">
            <a:spAutoFit/>
          </a:bodyPr>
          <a:lstStyle/>
          <a:p>
            <a:r>
              <a:rPr lang="zh-CN" altLang="en-US" sz="2400" b="1" dirty="0"/>
              <a:t>推广</a:t>
            </a:r>
            <a:r>
              <a:rPr lang="zh-CN" altLang="en-US" sz="2400" dirty="0"/>
              <a:t>：增加各大网站外链数量，添加高权重高质量网站友情</a:t>
            </a:r>
            <a:r>
              <a:rPr lang="zh-CN" altLang="en-US" sz="2400" dirty="0" smtClean="0"/>
              <a:t>链接</a:t>
            </a:r>
            <a:endParaRPr lang="en-US" altLang="zh-CN" sz="2400" dirty="0" smtClean="0"/>
          </a:p>
          <a:p>
            <a:r>
              <a:rPr lang="zh-CN" altLang="en-US" sz="2800" dirty="0">
                <a:solidFill>
                  <a:schemeClr val="accent1">
                    <a:lumMod val="75000"/>
                  </a:schemeClr>
                </a:solidFill>
              </a:rPr>
              <a:t>具体任务</a:t>
            </a:r>
            <a:r>
              <a:rPr lang="zh-CN" altLang="en-US" sz="2800" dirty="0"/>
              <a:t>：</a:t>
            </a:r>
            <a:endParaRPr lang="en-US" altLang="zh-CN" sz="2800" dirty="0"/>
          </a:p>
          <a:p>
            <a:r>
              <a:rPr lang="en-US" altLang="zh-CN" sz="2000" dirty="0">
                <a:solidFill>
                  <a:srgbClr val="FF0000"/>
                </a:solidFill>
              </a:rPr>
              <a:t>1.微博</a:t>
            </a:r>
            <a:r>
              <a:rPr lang="en-US" altLang="zh-CN" sz="2000" dirty="0"/>
              <a:t>：每周增加100以上粉丝，同时每天编辑200字以内的5篇短篇微博；</a:t>
            </a:r>
            <a:endParaRPr lang="en-US" altLang="zh-CN" sz="2000" dirty="0"/>
          </a:p>
          <a:p>
            <a:r>
              <a:rPr lang="en-US" altLang="zh-CN" sz="2000" dirty="0">
                <a:solidFill>
                  <a:srgbClr val="FF0000"/>
                </a:solidFill>
              </a:rPr>
              <a:t>2.博客</a:t>
            </a:r>
            <a:r>
              <a:rPr lang="en-US" altLang="zh-CN" sz="2000" dirty="0"/>
              <a:t>：每天将内容编辑组编辑发布的软文同时发布至博客，并在博客中添加网站及网址链接，       每篇文章每周转载10次到其他平台。</a:t>
            </a:r>
            <a:endParaRPr lang="en-US" altLang="zh-CN" sz="2000" dirty="0"/>
          </a:p>
          <a:p>
            <a:r>
              <a:rPr lang="en-US" altLang="zh-CN" sz="2000" dirty="0">
                <a:solidFill>
                  <a:srgbClr val="FF0000"/>
                </a:solidFill>
              </a:rPr>
              <a:t>3.问答</a:t>
            </a:r>
            <a:r>
              <a:rPr lang="en-US" altLang="zh-CN" sz="2000" dirty="0"/>
              <a:t>：申请百度知道、360问答、搜搜问问、知乎、爱问知识人和天涯问答等平台账号，每天自问自答或者自问互答5次以上，内容包含网站关键词。</a:t>
            </a:r>
            <a:endParaRPr lang="en-US" altLang="zh-CN" sz="2000" dirty="0"/>
          </a:p>
          <a:p>
            <a:r>
              <a:rPr lang="en-US" altLang="zh-CN" sz="2000" dirty="0">
                <a:solidFill>
                  <a:srgbClr val="FF0000"/>
                </a:solidFill>
              </a:rPr>
              <a:t>4.微信公众号</a:t>
            </a:r>
            <a:r>
              <a:rPr lang="en-US" altLang="zh-CN" sz="2000" dirty="0"/>
              <a:t>：每周新增关注用户100以上，在内容编辑组所发软文中选取可群发文章上限篇数发送，并转发至朋友圈获取点击和阅读量。</a:t>
            </a:r>
            <a:endParaRPr lang="en-US" altLang="zh-CN" sz="2000" dirty="0"/>
          </a:p>
          <a:p>
            <a:r>
              <a:rPr lang="en-US" altLang="zh-CN" sz="2000" dirty="0">
                <a:solidFill>
                  <a:srgbClr val="FF0000"/>
                </a:solidFill>
              </a:rPr>
              <a:t>5.QQ群</a:t>
            </a:r>
            <a:r>
              <a:rPr lang="en-US" altLang="zh-CN" sz="2000" dirty="0"/>
              <a:t>：添加100以上友情链接交换群，每周添加一个权重4以上，网站经营良好，无不良记录的网站外链；</a:t>
            </a:r>
            <a:endParaRPr lang="en-US" altLang="zh-CN" sz="2000" dirty="0"/>
          </a:p>
          <a:p>
            <a:r>
              <a:rPr lang="en-US" altLang="zh-CN" sz="2000" dirty="0">
                <a:solidFill>
                  <a:srgbClr val="FF0000"/>
                </a:solidFill>
              </a:rPr>
              <a:t>6.行业交流论坛</a:t>
            </a:r>
            <a:r>
              <a:rPr lang="en-US" altLang="zh-CN" sz="2000" dirty="0"/>
              <a:t>：关注行业信息，每个月要挖掘1~2个新的平台；</a:t>
            </a:r>
            <a:endParaRPr lang="en-US" altLang="zh-CN" sz="2000" dirty="0"/>
          </a:p>
          <a:p>
            <a:r>
              <a:rPr lang="en-US" altLang="zh-CN" sz="2000" dirty="0">
                <a:solidFill>
                  <a:srgbClr val="FF0000"/>
                </a:solidFill>
              </a:rPr>
              <a:t>7.友情链接交换贴吧</a:t>
            </a:r>
            <a:r>
              <a:rPr lang="en-US" altLang="zh-CN" sz="2000" dirty="0"/>
              <a:t>：每天在交换友情链接贴吧留下50条网站网址信息；</a:t>
            </a:r>
            <a:endParaRPr lang="en-US" altLang="zh-CN" sz="2000" dirty="0"/>
          </a:p>
          <a:p>
            <a:r>
              <a:rPr lang="en-US" altLang="zh-CN" sz="2000" dirty="0">
                <a:solidFill>
                  <a:srgbClr val="FF0000"/>
                </a:solidFill>
              </a:rPr>
              <a:t>8.网站互点贴吧</a:t>
            </a:r>
            <a:r>
              <a:rPr lang="en-US" altLang="zh-CN" sz="2000" dirty="0"/>
              <a:t>：每天确保贴吧互点量100次；</a:t>
            </a:r>
            <a:endParaRPr lang="en-US" altLang="zh-CN" sz="2000" dirty="0"/>
          </a:p>
          <a:p>
            <a:r>
              <a:rPr lang="en-US" altLang="zh-CN" sz="2000" dirty="0">
                <a:solidFill>
                  <a:srgbClr val="FF0000"/>
                </a:solidFill>
              </a:rPr>
              <a:t>9.文库</a:t>
            </a:r>
            <a:r>
              <a:rPr lang="en-US" altLang="zh-CN" sz="2000" dirty="0"/>
              <a:t>：在百度文库、道客巴巴、豆丁、新浪共享、智库平台将所有内容编辑组原创文章发布</a:t>
            </a:r>
            <a:endParaRPr lang="zh-CN" altLang="en-US" sz="2000" dirty="0"/>
          </a:p>
          <a:p>
            <a:endParaRPr lang="zh-CN"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799268" y="2807594"/>
            <a:ext cx="4713667" cy="1015663"/>
          </a:xfrm>
          <a:prstGeom prst="rect">
            <a:avLst/>
          </a:prstGeom>
          <a:solidFill>
            <a:schemeClr val="accent1"/>
          </a:solidFill>
        </p:spPr>
        <p:txBody>
          <a:bodyPr wrap="square" rtlCol="0">
            <a:spAutoFit/>
          </a:bodyPr>
          <a:lstStyle/>
          <a:p>
            <a:pPr algn="ctr"/>
            <a:r>
              <a:rPr lang="zh-CN" altLang="en-US" sz="6000" dirty="0" smtClean="0">
                <a:solidFill>
                  <a:schemeClr val="bg2"/>
                </a:solidFill>
              </a:rPr>
              <a:t>预 算</a:t>
            </a:r>
            <a:endParaRPr lang="zh-CN" altLang="en-US" sz="6000" dirty="0">
              <a:solidFill>
                <a:schemeClr val="bg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9397" y="746975"/>
            <a:ext cx="2047741" cy="584775"/>
          </a:xfrm>
          <a:prstGeom prst="rect">
            <a:avLst/>
          </a:prstGeom>
          <a:solidFill>
            <a:schemeClr val="accent1"/>
          </a:solidFill>
        </p:spPr>
        <p:txBody>
          <a:bodyPr wrap="square" rtlCol="0">
            <a:spAutoFit/>
          </a:bodyPr>
          <a:lstStyle/>
          <a:p>
            <a:r>
              <a:rPr lang="zh-CN" altLang="en-US" sz="3200" dirty="0" smtClean="0">
                <a:solidFill>
                  <a:schemeClr val="bg2"/>
                </a:solidFill>
              </a:rPr>
              <a:t>文章要求</a:t>
            </a:r>
            <a:endParaRPr lang="zh-CN" altLang="en-US" sz="3200" dirty="0">
              <a:solidFill>
                <a:schemeClr val="bg2"/>
              </a:solidFill>
            </a:endParaRPr>
          </a:p>
        </p:txBody>
      </p:sp>
      <p:sp>
        <p:nvSpPr>
          <p:cNvPr id="4" name="文本框 3"/>
          <p:cNvSpPr txBox="1"/>
          <p:nvPr/>
        </p:nvSpPr>
        <p:spPr>
          <a:xfrm>
            <a:off x="618186" y="1738648"/>
            <a:ext cx="9530366" cy="4154984"/>
          </a:xfrm>
          <a:prstGeom prst="rect">
            <a:avLst/>
          </a:prstGeom>
          <a:solidFill>
            <a:schemeClr val="bg2"/>
          </a:solidFill>
          <a:ln>
            <a:solidFill>
              <a:schemeClr val="bg2"/>
            </a:solidFill>
          </a:ln>
        </p:spPr>
        <p:txBody>
          <a:bodyPr wrap="square" rtlCol="0">
            <a:spAutoFit/>
          </a:bodyPr>
          <a:lstStyle/>
          <a:p>
            <a:r>
              <a:rPr lang="en-US" altLang="zh-CN" sz="2400" dirty="0" smtClean="0"/>
              <a:t>1.</a:t>
            </a:r>
            <a:r>
              <a:rPr lang="zh-CN" altLang="en-US" sz="2400" dirty="0" smtClean="0"/>
              <a:t>关键词要和网站的行业相关</a:t>
            </a:r>
            <a:r>
              <a:rPr lang="zh-CN" altLang="en-US" sz="2400" dirty="0"/>
              <a:t>相</a:t>
            </a:r>
            <a:r>
              <a:rPr lang="zh-CN" altLang="en-US" sz="2400" dirty="0" smtClean="0"/>
              <a:t>符合，利于点击关键词的跳转</a:t>
            </a:r>
            <a:endParaRPr lang="en-US" altLang="zh-CN" sz="2400" dirty="0" smtClean="0"/>
          </a:p>
          <a:p>
            <a:r>
              <a:rPr lang="en-US" altLang="zh-CN" sz="2400" dirty="0" smtClean="0"/>
              <a:t>2.</a:t>
            </a:r>
            <a:r>
              <a:rPr lang="zh-CN" altLang="en-US" sz="2400" dirty="0" smtClean="0"/>
              <a:t>文章原创、伪原创（注：文章最好是原创、网站蜘蛛爬行的机率高）</a:t>
            </a:r>
            <a:endParaRPr lang="en-US" altLang="zh-CN" sz="2400" dirty="0" smtClean="0"/>
          </a:p>
          <a:p>
            <a:r>
              <a:rPr lang="en-US" altLang="zh-CN" sz="2400" dirty="0" smtClean="0"/>
              <a:t>3.</a:t>
            </a:r>
            <a:r>
              <a:rPr lang="zh-CN" altLang="en-US" sz="2400" dirty="0" smtClean="0"/>
              <a:t>每章文章至少要有三个关键词</a:t>
            </a:r>
            <a:endParaRPr lang="en-US" altLang="zh-CN" sz="2400" dirty="0" smtClean="0"/>
          </a:p>
          <a:p>
            <a:r>
              <a:rPr lang="en-US" altLang="zh-CN" sz="2400" dirty="0" smtClean="0"/>
              <a:t>4.</a:t>
            </a:r>
            <a:r>
              <a:rPr lang="zh-CN" altLang="en-US" sz="2400" dirty="0" smtClean="0"/>
              <a:t>每个关键词要有锚文本</a:t>
            </a:r>
            <a:endParaRPr lang="en-US" altLang="zh-CN" sz="2400" dirty="0" smtClean="0"/>
          </a:p>
          <a:p>
            <a:r>
              <a:rPr lang="en-US" altLang="zh-CN" sz="2400" dirty="0" smtClean="0"/>
              <a:t>5.</a:t>
            </a:r>
            <a:r>
              <a:rPr lang="zh-CN" altLang="en-US" sz="2400" dirty="0" smtClean="0"/>
              <a:t>图片要有</a:t>
            </a:r>
            <a:r>
              <a:rPr lang="en-US" altLang="zh-CN" sz="2400" dirty="0" smtClean="0"/>
              <a:t>alt</a:t>
            </a:r>
            <a:r>
              <a:rPr lang="zh-CN" altLang="en-US" sz="2400" dirty="0" smtClean="0"/>
              <a:t>属性</a:t>
            </a:r>
            <a:endParaRPr lang="en-US" altLang="zh-CN" sz="2400" dirty="0" smtClean="0"/>
          </a:p>
          <a:p>
            <a:r>
              <a:rPr lang="en-US" altLang="zh-CN" sz="2400" dirty="0" smtClean="0"/>
              <a:t>6.</a:t>
            </a:r>
            <a:r>
              <a:rPr lang="zh-CN" altLang="en-US" sz="2400" dirty="0"/>
              <a:t>文本加入</a:t>
            </a:r>
            <a:r>
              <a:rPr lang="en-US" altLang="zh-CN" sz="2400" dirty="0"/>
              <a:t>H</a:t>
            </a:r>
            <a:r>
              <a:rPr lang="zh-CN" altLang="en-US" sz="2400" dirty="0"/>
              <a:t>标签但是</a:t>
            </a:r>
            <a:r>
              <a:rPr lang="en-US" altLang="zh-CN" sz="2400" dirty="0"/>
              <a:t>H</a:t>
            </a:r>
            <a:r>
              <a:rPr lang="zh-CN" altLang="en-US" sz="2400" dirty="0"/>
              <a:t>标签最多不超过</a:t>
            </a:r>
            <a:r>
              <a:rPr lang="en-US" altLang="zh-CN" sz="2400" dirty="0"/>
              <a:t>4</a:t>
            </a:r>
            <a:r>
              <a:rPr lang="zh-CN" altLang="en-US" sz="2400" dirty="0" smtClean="0"/>
              <a:t>个</a:t>
            </a:r>
            <a:endParaRPr lang="en-US" altLang="zh-CN" sz="2400" dirty="0" smtClean="0"/>
          </a:p>
          <a:p>
            <a:r>
              <a:rPr lang="en-US" altLang="zh-CN" sz="2400" dirty="0" smtClean="0"/>
              <a:t>7.</a:t>
            </a:r>
            <a:r>
              <a:rPr lang="zh-CN" altLang="en-US" sz="2400" dirty="0" smtClean="0"/>
              <a:t> 加超链接</a:t>
            </a:r>
            <a:endParaRPr lang="en-US" altLang="zh-CN" sz="2400" dirty="0" smtClean="0"/>
          </a:p>
          <a:p>
            <a:r>
              <a:rPr lang="en-US" altLang="zh-CN" sz="2400" dirty="0" smtClean="0"/>
              <a:t>8.</a:t>
            </a:r>
            <a:r>
              <a:rPr lang="zh-CN" altLang="en-US" sz="2400" dirty="0" smtClean="0"/>
              <a:t>内容建设要跟主题相符合</a:t>
            </a:r>
            <a:endParaRPr lang="en-US" altLang="zh-CN" sz="2400" dirty="0" smtClean="0"/>
          </a:p>
          <a:p>
            <a:r>
              <a:rPr lang="en-US" altLang="zh-CN" sz="2400" dirty="0" smtClean="0"/>
              <a:t>9.</a:t>
            </a:r>
            <a:r>
              <a:rPr lang="zh-CN" altLang="en-US" sz="2400" dirty="0" smtClean="0"/>
              <a:t>更新文章时间和发布频率</a:t>
            </a:r>
            <a:endParaRPr lang="zh-CN" altLang="en-US" sz="2400" dirty="0"/>
          </a:p>
          <a:p>
            <a:endParaRPr lang="zh-CN"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18186" y="592428"/>
            <a:ext cx="10818253" cy="3970318"/>
          </a:xfrm>
          <a:prstGeom prst="rect">
            <a:avLst/>
          </a:prstGeom>
          <a:solidFill>
            <a:schemeClr val="bg2"/>
          </a:solidFill>
        </p:spPr>
        <p:txBody>
          <a:bodyPr wrap="square" rtlCol="0">
            <a:spAutoFit/>
          </a:bodyPr>
          <a:lstStyle/>
          <a:p>
            <a:pPr>
              <a:buNone/>
            </a:pPr>
            <a:r>
              <a:rPr lang="en-US" altLang="zh-CN" sz="2800" dirty="0" smtClean="0">
                <a:sym typeface="+mn-ea"/>
              </a:rPr>
              <a:t>1.</a:t>
            </a:r>
            <a:r>
              <a:rPr lang="zh-CN" altLang="en-US" sz="2800" dirty="0" smtClean="0">
                <a:sym typeface="+mn-ea"/>
              </a:rPr>
              <a:t>外链：可以通过友情链接平台交换，也可以买一两个外链代发不断的增加，价格大概</a:t>
            </a:r>
            <a:r>
              <a:rPr lang="en-US" altLang="zh-CN" sz="2800" dirty="0" smtClean="0">
                <a:sym typeface="+mn-ea"/>
              </a:rPr>
              <a:t>100</a:t>
            </a:r>
            <a:r>
              <a:rPr lang="zh-CN" altLang="en-US" sz="2800" dirty="0" smtClean="0">
                <a:sym typeface="+mn-ea"/>
              </a:rPr>
              <a:t>不等</a:t>
            </a:r>
            <a:endParaRPr lang="en-US" altLang="zh-CN" sz="2800" dirty="0" smtClean="0">
              <a:sym typeface="+mn-ea"/>
            </a:endParaRPr>
          </a:p>
          <a:p>
            <a:pPr>
              <a:buNone/>
            </a:pPr>
            <a:r>
              <a:rPr lang="en-US" altLang="zh-CN" sz="2800" dirty="0" smtClean="0">
                <a:sym typeface="+mn-ea"/>
              </a:rPr>
              <a:t>2.</a:t>
            </a:r>
            <a:r>
              <a:rPr lang="zh-CN" altLang="en-US" sz="2800" dirty="0" smtClean="0">
                <a:sym typeface="+mn-ea"/>
              </a:rPr>
              <a:t>发布相关的文章或软文，跟网站有关</a:t>
            </a:r>
            <a:endParaRPr lang="en-US" altLang="zh-CN" sz="2800" dirty="0" smtClean="0">
              <a:sym typeface="+mn-ea"/>
            </a:endParaRPr>
          </a:p>
          <a:p>
            <a:pPr>
              <a:buNone/>
            </a:pPr>
            <a:r>
              <a:rPr lang="en-US" altLang="zh-CN" sz="2800" dirty="0" smtClean="0">
                <a:sym typeface="+mn-ea"/>
              </a:rPr>
              <a:t>3.</a:t>
            </a:r>
            <a:r>
              <a:rPr lang="zh-CN" altLang="en-US" sz="2800" dirty="0" smtClean="0">
                <a:sym typeface="+mn-ea"/>
              </a:rPr>
              <a:t>通过</a:t>
            </a:r>
            <a:r>
              <a:rPr lang="en-US" altLang="zh-CN" sz="2800" dirty="0" smtClean="0">
                <a:sym typeface="+mn-ea"/>
              </a:rPr>
              <a:t>QQ</a:t>
            </a:r>
            <a:r>
              <a:rPr lang="zh-CN" altLang="en-US" sz="2800" dirty="0" smtClean="0">
                <a:sym typeface="+mn-ea"/>
              </a:rPr>
              <a:t>平台交流，发布网站的信息</a:t>
            </a:r>
            <a:endParaRPr lang="en-US" altLang="zh-CN" sz="2800" dirty="0" smtClean="0">
              <a:sym typeface="+mn-ea"/>
            </a:endParaRPr>
          </a:p>
          <a:p>
            <a:pPr>
              <a:buNone/>
            </a:pPr>
            <a:r>
              <a:rPr lang="en-US" altLang="zh-CN" sz="2800" dirty="0" smtClean="0">
                <a:sym typeface="+mn-ea"/>
              </a:rPr>
              <a:t>4.</a:t>
            </a:r>
            <a:r>
              <a:rPr lang="zh-CN" altLang="en-US" sz="2800" dirty="0" smtClean="0">
                <a:sym typeface="+mn-ea"/>
              </a:rPr>
              <a:t>自己可以原创、伪原创，可以在一些平台去原创文章，刷新网站的流量，或者花钱两三块一章，长期增加的话</a:t>
            </a:r>
            <a:r>
              <a:rPr lang="en-US" altLang="zh-CN" sz="2800" dirty="0" smtClean="0">
                <a:sym typeface="+mn-ea"/>
              </a:rPr>
              <a:t>100</a:t>
            </a:r>
            <a:r>
              <a:rPr lang="zh-CN" altLang="en-US" sz="2800" dirty="0" smtClean="0">
                <a:sym typeface="+mn-ea"/>
              </a:rPr>
              <a:t>块不等</a:t>
            </a:r>
            <a:endParaRPr lang="en-US" altLang="zh-CN" sz="2800" dirty="0" smtClean="0">
              <a:sym typeface="+mn-ea"/>
            </a:endParaRPr>
          </a:p>
          <a:p>
            <a:pPr>
              <a:buNone/>
            </a:pPr>
            <a:r>
              <a:rPr lang="en-US" altLang="zh-CN" sz="2800" dirty="0" smtClean="0">
                <a:sym typeface="+mn-ea"/>
              </a:rPr>
              <a:t>5.</a:t>
            </a:r>
            <a:r>
              <a:rPr lang="zh-CN" altLang="en-US" sz="2800" dirty="0" smtClean="0">
                <a:sym typeface="+mn-ea"/>
              </a:rPr>
              <a:t>刷微博，增加粉丝，发微博，通过微博推广网站</a:t>
            </a:r>
            <a:endParaRPr lang="en-US" altLang="zh-CN" sz="2800" dirty="0" smtClean="0">
              <a:sym typeface="+mn-ea"/>
            </a:endParaRPr>
          </a:p>
          <a:p>
            <a:pPr>
              <a:buNone/>
            </a:pPr>
            <a:r>
              <a:rPr lang="en-US" altLang="zh-CN" sz="2800" dirty="0" smtClean="0">
                <a:sym typeface="+mn-ea"/>
              </a:rPr>
              <a:t>6.</a:t>
            </a:r>
            <a:r>
              <a:rPr lang="zh-CN" altLang="en-US" sz="2800" dirty="0" smtClean="0">
                <a:sym typeface="+mn-ea"/>
              </a:rPr>
              <a:t>通过不同行业的论坛发布，跟网站有关</a:t>
            </a:r>
            <a:endParaRPr lang="en-US" altLang="zh-CN" sz="2800" dirty="0" smtClean="0">
              <a:sym typeface="+mn-ea"/>
            </a:endParaRPr>
          </a:p>
          <a:p>
            <a:pPr>
              <a:buNone/>
            </a:pPr>
            <a:endParaRPr lang="en-US" altLang="zh-CN" sz="2800" dirty="0" smtClean="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975020" y="2725959"/>
            <a:ext cx="6555346" cy="1015663"/>
          </a:xfrm>
          <a:prstGeom prst="rect">
            <a:avLst/>
          </a:prstGeom>
          <a:solidFill>
            <a:schemeClr val="accent1"/>
          </a:solidFill>
        </p:spPr>
        <p:txBody>
          <a:bodyPr wrap="square" rtlCol="0">
            <a:spAutoFit/>
          </a:bodyPr>
          <a:lstStyle/>
          <a:p>
            <a:pPr algn="ctr"/>
            <a:r>
              <a:rPr lang="zh-CN" altLang="en-US" sz="6000" dirty="0">
                <a:solidFill>
                  <a:schemeClr val="bg2"/>
                </a:solidFill>
              </a:rPr>
              <a:t>优化目标及达成</a:t>
            </a:r>
            <a:endParaRPr lang="zh-CN" altLang="en-US" sz="6000" dirty="0">
              <a:solidFill>
                <a:schemeClr val="bg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表 3"/>
          <p:cNvGraphicFramePr/>
          <p:nvPr/>
        </p:nvGraphicFramePr>
        <p:xfrm>
          <a:off x="512293" y="268905"/>
          <a:ext cx="8128000" cy="5418667"/>
        </p:xfrm>
        <a:graphic>
          <a:graphicData uri="http://schemas.openxmlformats.org/drawingml/2006/chart">
            <c:chart xmlns:c="http://schemas.openxmlformats.org/drawingml/2006/chart" xmlns:r="http://schemas.openxmlformats.org/officeDocument/2006/relationships" r:id="rId1"/>
          </a:graphicData>
        </a:graphic>
      </p:graphicFrame>
      <p:sp>
        <p:nvSpPr>
          <p:cNvPr id="5" name="文本框 4"/>
          <p:cNvSpPr txBox="1"/>
          <p:nvPr/>
        </p:nvSpPr>
        <p:spPr>
          <a:xfrm>
            <a:off x="8899301" y="708338"/>
            <a:ext cx="2884868" cy="1198880"/>
          </a:xfrm>
          <a:prstGeom prst="rect">
            <a:avLst/>
          </a:prstGeom>
          <a:noFill/>
        </p:spPr>
        <p:txBody>
          <a:bodyPr wrap="square" rtlCol="0">
            <a:spAutoFit/>
          </a:bodyPr>
          <a:lstStyle/>
          <a:p>
            <a:r>
              <a:rPr lang="zh-CN" altLang="en-US" sz="2400" dirty="0" smtClean="0">
                <a:solidFill>
                  <a:schemeClr val="accent1"/>
                </a:solidFill>
              </a:rPr>
              <a:t>目标：努力三个月内做到权重</a:t>
            </a:r>
            <a:r>
              <a:rPr lang="en-US" altLang="zh-CN" sz="2400" dirty="0" smtClean="0">
                <a:solidFill>
                  <a:schemeClr val="accent1"/>
                </a:solidFill>
              </a:rPr>
              <a:t>1</a:t>
            </a:r>
            <a:r>
              <a:rPr lang="zh-CN" altLang="en-US" sz="2400" dirty="0" smtClean="0">
                <a:solidFill>
                  <a:schemeClr val="accent1"/>
                </a:solidFill>
              </a:rPr>
              <a:t>，收录</a:t>
            </a:r>
            <a:r>
              <a:rPr lang="en-US" altLang="zh-CN" sz="2400" dirty="0" smtClean="0">
                <a:solidFill>
                  <a:schemeClr val="accent1"/>
                </a:solidFill>
              </a:rPr>
              <a:t>1</a:t>
            </a:r>
            <a:r>
              <a:rPr lang="zh-CN" altLang="en-US" sz="2400" dirty="0" smtClean="0">
                <a:solidFill>
                  <a:schemeClr val="accent1"/>
                </a:solidFill>
              </a:rPr>
              <a:t>，流量</a:t>
            </a:r>
            <a:r>
              <a:rPr lang="en-US" altLang="zh-CN" sz="2400" dirty="0" smtClean="0">
                <a:solidFill>
                  <a:schemeClr val="accent1"/>
                </a:solidFill>
              </a:rPr>
              <a:t>1</a:t>
            </a:r>
            <a:r>
              <a:rPr lang="zh-CN" altLang="en-US" sz="2400" dirty="0" smtClean="0">
                <a:solidFill>
                  <a:schemeClr val="accent1"/>
                </a:solidFill>
              </a:rPr>
              <a:t>以上</a:t>
            </a:r>
            <a:endParaRPr lang="zh-CN" altLang="en-US" sz="2400" dirty="0">
              <a:solidFill>
                <a:schemeClr val="accen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 name="组 118"/>
          <p:cNvGrpSpPr/>
          <p:nvPr/>
        </p:nvGrpSpPr>
        <p:grpSpPr>
          <a:xfrm>
            <a:off x="7419372" y="-221648"/>
            <a:ext cx="5828741" cy="5077125"/>
            <a:chOff x="8211887" y="-221648"/>
            <a:chExt cx="5036226" cy="4386805"/>
          </a:xfrm>
        </p:grpSpPr>
        <p:sp>
          <p:nvSpPr>
            <p:cNvPr id="2" name="椭圆 1"/>
            <p:cNvSpPr/>
            <p:nvPr/>
          </p:nvSpPr>
          <p:spPr>
            <a:xfrm>
              <a:off x="10489704" y="-221648"/>
              <a:ext cx="662879" cy="66287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p:nvSpPr>
          <p:spPr>
            <a:xfrm>
              <a:off x="9651968" y="2802434"/>
              <a:ext cx="662879" cy="6628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10639523" y="2032304"/>
              <a:ext cx="363244" cy="3632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p:nvSpPr>
          <p:spPr>
            <a:xfrm>
              <a:off x="9102910" y="1300795"/>
              <a:ext cx="448619" cy="4486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p:nvSpPr>
          <p:spPr>
            <a:xfrm>
              <a:off x="11508358" y="295596"/>
              <a:ext cx="291270" cy="2912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p:nvSpPr>
          <p:spPr>
            <a:xfrm>
              <a:off x="11994214" y="1135914"/>
              <a:ext cx="778383" cy="77838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p:nvSpPr>
          <p:spPr>
            <a:xfrm>
              <a:off x="10583784" y="1156965"/>
              <a:ext cx="259511" cy="25951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p:nvSpPr>
          <p:spPr>
            <a:xfrm>
              <a:off x="11397020" y="2470997"/>
              <a:ext cx="662879" cy="6628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9937372" y="1963317"/>
              <a:ext cx="242292" cy="2422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10885843" y="3143928"/>
              <a:ext cx="448621" cy="44862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8963628" y="526943"/>
              <a:ext cx="416095" cy="4160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8211887" y="-76771"/>
              <a:ext cx="450304" cy="4503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17" name="直线连接符 16"/>
            <p:cNvCxnSpPr>
              <a:stCxn id="2" idx="5"/>
              <a:endCxn id="7" idx="1"/>
            </p:cNvCxnSpPr>
            <p:nvPr/>
          </p:nvCxnSpPr>
          <p:spPr>
            <a:xfrm>
              <a:off x="11055507" y="344156"/>
              <a:ext cx="1052698" cy="90574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直线连接符 17"/>
            <p:cNvCxnSpPr>
              <a:stCxn id="4" idx="7"/>
              <a:endCxn id="7" idx="3"/>
            </p:cNvCxnSpPr>
            <p:nvPr/>
          </p:nvCxnSpPr>
          <p:spPr>
            <a:xfrm flipV="1">
              <a:off x="10949570" y="1800306"/>
              <a:ext cx="1158635" cy="28519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直线连接符 21"/>
            <p:cNvCxnSpPr>
              <a:stCxn id="9" idx="7"/>
              <a:endCxn id="7" idx="4"/>
            </p:cNvCxnSpPr>
            <p:nvPr/>
          </p:nvCxnSpPr>
          <p:spPr>
            <a:xfrm flipV="1">
              <a:off x="11962824" y="1914297"/>
              <a:ext cx="420583" cy="65377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9" name="直线连接符 28"/>
            <p:cNvCxnSpPr>
              <a:stCxn id="3" idx="7"/>
              <a:endCxn id="4" idx="3"/>
            </p:cNvCxnSpPr>
            <p:nvPr/>
          </p:nvCxnSpPr>
          <p:spPr>
            <a:xfrm flipV="1">
              <a:off x="10217772" y="2342352"/>
              <a:ext cx="474948" cy="55715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4" name="直线连接符 43"/>
            <p:cNvCxnSpPr>
              <a:stCxn id="5" idx="7"/>
              <a:endCxn id="2" idx="3"/>
            </p:cNvCxnSpPr>
            <p:nvPr/>
          </p:nvCxnSpPr>
          <p:spPr>
            <a:xfrm flipV="1">
              <a:off x="9485831" y="344156"/>
              <a:ext cx="1100949" cy="102233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直线连接符 47"/>
            <p:cNvCxnSpPr>
              <a:stCxn id="8" idx="0"/>
              <a:endCxn id="2" idx="4"/>
            </p:cNvCxnSpPr>
            <p:nvPr/>
          </p:nvCxnSpPr>
          <p:spPr>
            <a:xfrm flipV="1">
              <a:off x="10713540" y="441231"/>
              <a:ext cx="107605" cy="7157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直线连接符 50"/>
            <p:cNvCxnSpPr>
              <a:stCxn id="7" idx="2"/>
              <a:endCxn id="8" idx="6"/>
            </p:cNvCxnSpPr>
            <p:nvPr/>
          </p:nvCxnSpPr>
          <p:spPr>
            <a:xfrm flipH="1" flipV="1">
              <a:off x="10843295" y="1286721"/>
              <a:ext cx="1150919" cy="238386"/>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5" name="直线连接符 54"/>
            <p:cNvCxnSpPr>
              <a:stCxn id="8" idx="4"/>
              <a:endCxn id="4" idx="0"/>
            </p:cNvCxnSpPr>
            <p:nvPr/>
          </p:nvCxnSpPr>
          <p:spPr>
            <a:xfrm>
              <a:off x="10713540" y="1416476"/>
              <a:ext cx="107606" cy="61582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8" name="直线连接符 57"/>
            <p:cNvCxnSpPr>
              <a:stCxn id="4" idx="5"/>
              <a:endCxn id="9" idx="1"/>
            </p:cNvCxnSpPr>
            <p:nvPr/>
          </p:nvCxnSpPr>
          <p:spPr>
            <a:xfrm>
              <a:off x="10949570" y="2342352"/>
              <a:ext cx="544525" cy="22572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1" name="直线连接符 60"/>
            <p:cNvCxnSpPr>
              <a:stCxn id="5" idx="7"/>
              <a:endCxn id="8" idx="2"/>
            </p:cNvCxnSpPr>
            <p:nvPr/>
          </p:nvCxnSpPr>
          <p:spPr>
            <a:xfrm flipV="1">
              <a:off x="9485831" y="1286721"/>
              <a:ext cx="1097953" cy="7977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4" name="直线连接符 63"/>
            <p:cNvCxnSpPr>
              <a:stCxn id="5" idx="4"/>
              <a:endCxn id="3" idx="1"/>
            </p:cNvCxnSpPr>
            <p:nvPr/>
          </p:nvCxnSpPr>
          <p:spPr>
            <a:xfrm>
              <a:off x="9327220" y="1749415"/>
              <a:ext cx="421824" cy="115009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70" name="椭圆 69"/>
            <p:cNvSpPr/>
            <p:nvPr/>
          </p:nvSpPr>
          <p:spPr>
            <a:xfrm>
              <a:off x="10064447" y="3739900"/>
              <a:ext cx="425257" cy="4252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71" name="直线连接符 70"/>
            <p:cNvCxnSpPr>
              <a:stCxn id="5" idx="5"/>
              <a:endCxn id="10" idx="1"/>
            </p:cNvCxnSpPr>
            <p:nvPr/>
          </p:nvCxnSpPr>
          <p:spPr>
            <a:xfrm>
              <a:off x="9485831" y="1683716"/>
              <a:ext cx="487025" cy="31508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6" name="直线连接符 75"/>
            <p:cNvCxnSpPr>
              <a:stCxn id="10" idx="7"/>
              <a:endCxn id="8" idx="3"/>
            </p:cNvCxnSpPr>
            <p:nvPr/>
          </p:nvCxnSpPr>
          <p:spPr>
            <a:xfrm flipV="1">
              <a:off x="10144182" y="1378472"/>
              <a:ext cx="477606" cy="62032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9" name="直线连接符 78"/>
            <p:cNvCxnSpPr>
              <a:stCxn id="10" idx="6"/>
              <a:endCxn id="4" idx="2"/>
            </p:cNvCxnSpPr>
            <p:nvPr/>
          </p:nvCxnSpPr>
          <p:spPr>
            <a:xfrm>
              <a:off x="10179665" y="2084463"/>
              <a:ext cx="459858" cy="12946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5" name="直线连接符 84"/>
            <p:cNvCxnSpPr>
              <a:stCxn id="3" idx="0"/>
              <a:endCxn id="10" idx="4"/>
            </p:cNvCxnSpPr>
            <p:nvPr/>
          </p:nvCxnSpPr>
          <p:spPr>
            <a:xfrm flipV="1">
              <a:off x="9983409" y="2205609"/>
              <a:ext cx="75110" cy="59682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2" name="直线连接符 91"/>
            <p:cNvCxnSpPr>
              <a:stCxn id="3" idx="6"/>
              <a:endCxn id="9" idx="2"/>
            </p:cNvCxnSpPr>
            <p:nvPr/>
          </p:nvCxnSpPr>
          <p:spPr>
            <a:xfrm flipV="1">
              <a:off x="10314847" y="2802437"/>
              <a:ext cx="1082173" cy="331437"/>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96" name="椭圆 95"/>
            <p:cNvSpPr/>
            <p:nvPr/>
          </p:nvSpPr>
          <p:spPr>
            <a:xfrm>
              <a:off x="8858139" y="2342352"/>
              <a:ext cx="399576" cy="39957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7" name="椭圆 96"/>
            <p:cNvSpPr/>
            <p:nvPr/>
          </p:nvSpPr>
          <p:spPr>
            <a:xfrm>
              <a:off x="12963106" y="1871826"/>
              <a:ext cx="285007" cy="28500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31" name="文本框 130"/>
          <p:cNvSpPr txBox="1"/>
          <p:nvPr/>
        </p:nvSpPr>
        <p:spPr>
          <a:xfrm>
            <a:off x="4125696" y="2545434"/>
            <a:ext cx="4041471" cy="1200329"/>
          </a:xfrm>
          <a:prstGeom prst="rect">
            <a:avLst/>
          </a:prstGeom>
          <a:noFill/>
          <a:ln>
            <a:noFill/>
          </a:ln>
        </p:spPr>
        <p:txBody>
          <a:bodyPr wrap="square" rtlCol="0">
            <a:spAutoFit/>
          </a:bodyPr>
          <a:lstStyle/>
          <a:p>
            <a:pPr algn="ctr"/>
            <a:r>
              <a:rPr kumimoji="1" lang="zh-CN" altLang="en-US" sz="7200" b="1"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感谢聆听</a:t>
            </a:r>
            <a:endParaRPr kumimoji="1" lang="zh-CN" altLang="en-US" sz="72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14" name="组 13"/>
          <p:cNvGrpSpPr/>
          <p:nvPr/>
        </p:nvGrpSpPr>
        <p:grpSpPr>
          <a:xfrm>
            <a:off x="-554194" y="3662192"/>
            <a:ext cx="5094099" cy="4344867"/>
            <a:chOff x="-1897854" y="3860312"/>
            <a:chExt cx="5094099" cy="4344867"/>
          </a:xfrm>
        </p:grpSpPr>
        <p:sp>
          <p:nvSpPr>
            <p:cNvPr id="75" name="椭圆 74"/>
            <p:cNvSpPr/>
            <p:nvPr/>
          </p:nvSpPr>
          <p:spPr>
            <a:xfrm>
              <a:off x="437836" y="4127662"/>
              <a:ext cx="353591" cy="35359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7" name="椭圆 76"/>
            <p:cNvSpPr/>
            <p:nvPr/>
          </p:nvSpPr>
          <p:spPr>
            <a:xfrm>
              <a:off x="-399900" y="6842456"/>
              <a:ext cx="662879" cy="6628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8" name="椭圆 77"/>
            <p:cNvSpPr/>
            <p:nvPr/>
          </p:nvSpPr>
          <p:spPr>
            <a:xfrm>
              <a:off x="587655" y="6072326"/>
              <a:ext cx="363244" cy="3632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0" name="椭圆 79"/>
            <p:cNvSpPr/>
            <p:nvPr/>
          </p:nvSpPr>
          <p:spPr>
            <a:xfrm>
              <a:off x="-948958" y="5340817"/>
              <a:ext cx="448619" cy="4486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1" name="椭圆 80"/>
            <p:cNvSpPr/>
            <p:nvPr/>
          </p:nvSpPr>
          <p:spPr>
            <a:xfrm>
              <a:off x="2331537" y="6169300"/>
              <a:ext cx="291270" cy="2912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2" name="椭圆 81"/>
            <p:cNvSpPr/>
            <p:nvPr/>
          </p:nvSpPr>
          <p:spPr>
            <a:xfrm>
              <a:off x="1670042" y="5033615"/>
              <a:ext cx="627576" cy="62757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3" name="椭圆 82"/>
            <p:cNvSpPr/>
            <p:nvPr/>
          </p:nvSpPr>
          <p:spPr>
            <a:xfrm>
              <a:off x="317987" y="4983061"/>
              <a:ext cx="687370" cy="6873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4" name="椭圆 83"/>
            <p:cNvSpPr/>
            <p:nvPr/>
          </p:nvSpPr>
          <p:spPr>
            <a:xfrm>
              <a:off x="1345152" y="6511019"/>
              <a:ext cx="662879" cy="6628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6" name="椭圆 85"/>
            <p:cNvSpPr/>
            <p:nvPr/>
          </p:nvSpPr>
          <p:spPr>
            <a:xfrm>
              <a:off x="-114496" y="6003339"/>
              <a:ext cx="242292" cy="2422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7" name="椭圆 86"/>
            <p:cNvSpPr/>
            <p:nvPr/>
          </p:nvSpPr>
          <p:spPr>
            <a:xfrm>
              <a:off x="833975" y="7183950"/>
              <a:ext cx="448621" cy="44862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8" name="椭圆 87"/>
            <p:cNvSpPr/>
            <p:nvPr/>
          </p:nvSpPr>
          <p:spPr>
            <a:xfrm>
              <a:off x="-1088240" y="4566965"/>
              <a:ext cx="416095" cy="4160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9" name="椭圆 88"/>
            <p:cNvSpPr/>
            <p:nvPr/>
          </p:nvSpPr>
          <p:spPr>
            <a:xfrm>
              <a:off x="-1897854" y="4034310"/>
              <a:ext cx="450304" cy="4503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90" name="直线连接符 89"/>
            <p:cNvCxnSpPr>
              <a:stCxn id="75" idx="5"/>
              <a:endCxn id="82" idx="1"/>
            </p:cNvCxnSpPr>
            <p:nvPr/>
          </p:nvCxnSpPr>
          <p:spPr>
            <a:xfrm>
              <a:off x="739645" y="4429471"/>
              <a:ext cx="1022303" cy="69605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1" name="直线连接符 90"/>
            <p:cNvCxnSpPr>
              <a:stCxn id="78" idx="7"/>
              <a:endCxn id="82" idx="3"/>
            </p:cNvCxnSpPr>
            <p:nvPr/>
          </p:nvCxnSpPr>
          <p:spPr>
            <a:xfrm flipV="1">
              <a:off x="897703" y="5569285"/>
              <a:ext cx="864245" cy="556237"/>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3" name="直线连接符 92"/>
            <p:cNvCxnSpPr>
              <a:stCxn id="84" idx="7"/>
              <a:endCxn id="82" idx="4"/>
            </p:cNvCxnSpPr>
            <p:nvPr/>
          </p:nvCxnSpPr>
          <p:spPr>
            <a:xfrm flipV="1">
              <a:off x="1910955" y="5661191"/>
              <a:ext cx="72875" cy="94690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4" name="直线连接符 93"/>
            <p:cNvCxnSpPr>
              <a:stCxn id="77" idx="7"/>
              <a:endCxn id="78" idx="3"/>
            </p:cNvCxnSpPr>
            <p:nvPr/>
          </p:nvCxnSpPr>
          <p:spPr>
            <a:xfrm flipV="1">
              <a:off x="165904" y="6382374"/>
              <a:ext cx="474948" cy="55715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5" name="直线连接符 94"/>
            <p:cNvCxnSpPr>
              <a:stCxn id="80" idx="7"/>
              <a:endCxn id="75" idx="3"/>
            </p:cNvCxnSpPr>
            <p:nvPr/>
          </p:nvCxnSpPr>
          <p:spPr>
            <a:xfrm flipV="1">
              <a:off x="-566038" y="4429471"/>
              <a:ext cx="1055656" cy="97704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9" name="直线连接符 98"/>
            <p:cNvCxnSpPr>
              <a:stCxn id="83" idx="0"/>
              <a:endCxn id="75" idx="4"/>
            </p:cNvCxnSpPr>
            <p:nvPr/>
          </p:nvCxnSpPr>
          <p:spPr>
            <a:xfrm flipH="1" flipV="1">
              <a:off x="614632" y="4481253"/>
              <a:ext cx="47040" cy="50180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0" name="直线连接符 99"/>
            <p:cNvCxnSpPr>
              <a:stCxn id="82" idx="2"/>
              <a:endCxn id="83" idx="6"/>
            </p:cNvCxnSpPr>
            <p:nvPr/>
          </p:nvCxnSpPr>
          <p:spPr>
            <a:xfrm flipH="1" flipV="1">
              <a:off x="1005357" y="5326743"/>
              <a:ext cx="664685" cy="2066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1" name="直线连接符 100"/>
            <p:cNvCxnSpPr>
              <a:stCxn id="83" idx="4"/>
              <a:endCxn id="78" idx="0"/>
            </p:cNvCxnSpPr>
            <p:nvPr/>
          </p:nvCxnSpPr>
          <p:spPr>
            <a:xfrm>
              <a:off x="661672" y="5670425"/>
              <a:ext cx="107605" cy="40190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2" name="直线连接符 101"/>
            <p:cNvCxnSpPr>
              <a:stCxn id="78" idx="5"/>
              <a:endCxn id="84" idx="1"/>
            </p:cNvCxnSpPr>
            <p:nvPr/>
          </p:nvCxnSpPr>
          <p:spPr>
            <a:xfrm>
              <a:off x="897702" y="6382374"/>
              <a:ext cx="544525" cy="225721"/>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3" name="直线连接符 102"/>
            <p:cNvCxnSpPr>
              <a:stCxn id="80" idx="7"/>
              <a:endCxn id="83" idx="2"/>
            </p:cNvCxnSpPr>
            <p:nvPr/>
          </p:nvCxnSpPr>
          <p:spPr>
            <a:xfrm flipV="1">
              <a:off x="-566038" y="5326743"/>
              <a:ext cx="884025" cy="7977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4" name="直线连接符 103"/>
            <p:cNvCxnSpPr>
              <a:stCxn id="80" idx="4"/>
              <a:endCxn id="77" idx="1"/>
            </p:cNvCxnSpPr>
            <p:nvPr/>
          </p:nvCxnSpPr>
          <p:spPr>
            <a:xfrm>
              <a:off x="-724648" y="5789437"/>
              <a:ext cx="421824" cy="115009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05" name="椭圆 104"/>
            <p:cNvSpPr/>
            <p:nvPr/>
          </p:nvSpPr>
          <p:spPr>
            <a:xfrm>
              <a:off x="12579" y="7779922"/>
              <a:ext cx="425257" cy="4252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106" name="直线连接符 105"/>
            <p:cNvCxnSpPr>
              <a:stCxn id="80" idx="5"/>
              <a:endCxn id="86" idx="1"/>
            </p:cNvCxnSpPr>
            <p:nvPr/>
          </p:nvCxnSpPr>
          <p:spPr>
            <a:xfrm>
              <a:off x="-566037" y="5723738"/>
              <a:ext cx="487025" cy="31508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7" name="直线连接符 106"/>
            <p:cNvCxnSpPr>
              <a:stCxn id="86" idx="7"/>
              <a:endCxn id="83" idx="3"/>
            </p:cNvCxnSpPr>
            <p:nvPr/>
          </p:nvCxnSpPr>
          <p:spPr>
            <a:xfrm flipV="1">
              <a:off x="92313" y="5569763"/>
              <a:ext cx="326337" cy="46905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8" name="直线连接符 107"/>
            <p:cNvCxnSpPr>
              <a:stCxn id="86" idx="6"/>
              <a:endCxn id="78" idx="2"/>
            </p:cNvCxnSpPr>
            <p:nvPr/>
          </p:nvCxnSpPr>
          <p:spPr>
            <a:xfrm>
              <a:off x="127797" y="6124485"/>
              <a:ext cx="459858" cy="12946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09" name="直线连接符 108"/>
            <p:cNvCxnSpPr>
              <a:stCxn id="77" idx="0"/>
              <a:endCxn id="86" idx="4"/>
            </p:cNvCxnSpPr>
            <p:nvPr/>
          </p:nvCxnSpPr>
          <p:spPr>
            <a:xfrm flipV="1">
              <a:off x="-68459" y="6245631"/>
              <a:ext cx="75110" cy="59682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10" name="直线连接符 109"/>
            <p:cNvCxnSpPr>
              <a:stCxn id="77" idx="6"/>
              <a:endCxn id="84" idx="2"/>
            </p:cNvCxnSpPr>
            <p:nvPr/>
          </p:nvCxnSpPr>
          <p:spPr>
            <a:xfrm flipV="1">
              <a:off x="262979" y="6842459"/>
              <a:ext cx="1082173" cy="331437"/>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11" name="椭圆 110"/>
            <p:cNvSpPr/>
            <p:nvPr/>
          </p:nvSpPr>
          <p:spPr>
            <a:xfrm>
              <a:off x="-1193729" y="6382374"/>
              <a:ext cx="399576" cy="39957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2" name="椭圆 111"/>
            <p:cNvSpPr/>
            <p:nvPr/>
          </p:nvSpPr>
          <p:spPr>
            <a:xfrm>
              <a:off x="2911238" y="5911848"/>
              <a:ext cx="285007" cy="28500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3" name="椭圆 112"/>
            <p:cNvSpPr/>
            <p:nvPr/>
          </p:nvSpPr>
          <p:spPr>
            <a:xfrm>
              <a:off x="1069206" y="4219514"/>
              <a:ext cx="291270" cy="2912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4" name="椭圆 113"/>
            <p:cNvSpPr/>
            <p:nvPr/>
          </p:nvSpPr>
          <p:spPr>
            <a:xfrm>
              <a:off x="112126" y="3860312"/>
              <a:ext cx="150853" cy="1508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5" name="椭圆 114"/>
            <p:cNvSpPr/>
            <p:nvPr/>
          </p:nvSpPr>
          <p:spPr>
            <a:xfrm>
              <a:off x="1111420" y="5055122"/>
              <a:ext cx="150853" cy="1508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5" name="组 14"/>
          <p:cNvGrpSpPr/>
          <p:nvPr/>
        </p:nvGrpSpPr>
        <p:grpSpPr>
          <a:xfrm>
            <a:off x="3087349" y="2414413"/>
            <a:ext cx="1024513" cy="1398348"/>
            <a:chOff x="3087349" y="2414413"/>
            <a:chExt cx="1024513" cy="1398348"/>
          </a:xfrm>
        </p:grpSpPr>
        <p:sp>
          <p:nvSpPr>
            <p:cNvPr id="120" name="椭圆 119"/>
            <p:cNvSpPr/>
            <p:nvPr/>
          </p:nvSpPr>
          <p:spPr>
            <a:xfrm>
              <a:off x="3758271" y="2705683"/>
              <a:ext cx="353591" cy="35359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3" name="椭圆 122"/>
            <p:cNvSpPr/>
            <p:nvPr/>
          </p:nvSpPr>
          <p:spPr>
            <a:xfrm>
              <a:off x="3439319" y="2414413"/>
              <a:ext cx="291270" cy="2912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4" name="椭圆 123"/>
            <p:cNvSpPr/>
            <p:nvPr/>
          </p:nvSpPr>
          <p:spPr>
            <a:xfrm>
              <a:off x="3498535" y="3661908"/>
              <a:ext cx="150853" cy="1508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5" name="椭圆 124"/>
            <p:cNvSpPr/>
            <p:nvPr/>
          </p:nvSpPr>
          <p:spPr>
            <a:xfrm>
              <a:off x="3087349" y="2866230"/>
              <a:ext cx="558631" cy="5586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6" name="组 15"/>
          <p:cNvGrpSpPr/>
          <p:nvPr/>
        </p:nvGrpSpPr>
        <p:grpSpPr>
          <a:xfrm>
            <a:off x="7306290" y="4556172"/>
            <a:ext cx="1587497" cy="1201908"/>
            <a:chOff x="7306290" y="4556172"/>
            <a:chExt cx="1587497" cy="1201908"/>
          </a:xfrm>
        </p:grpSpPr>
        <p:sp>
          <p:nvSpPr>
            <p:cNvPr id="126" name="椭圆 125"/>
            <p:cNvSpPr/>
            <p:nvPr/>
          </p:nvSpPr>
          <p:spPr>
            <a:xfrm>
              <a:off x="7306290" y="5384416"/>
              <a:ext cx="373664" cy="3736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7" name="椭圆 126"/>
            <p:cNvSpPr/>
            <p:nvPr/>
          </p:nvSpPr>
          <p:spPr>
            <a:xfrm>
              <a:off x="8478566" y="4826138"/>
              <a:ext cx="291270" cy="2912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8" name="椭圆 127"/>
            <p:cNvSpPr/>
            <p:nvPr/>
          </p:nvSpPr>
          <p:spPr>
            <a:xfrm>
              <a:off x="8742934" y="5142940"/>
              <a:ext cx="150853" cy="1508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9" name="椭圆 128"/>
            <p:cNvSpPr/>
            <p:nvPr/>
          </p:nvSpPr>
          <p:spPr>
            <a:xfrm>
              <a:off x="7705441" y="4556172"/>
              <a:ext cx="351970" cy="35197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Tree>
  </p:cSld>
  <p:clrMapOvr>
    <a:masterClrMapping/>
  </p:clrMapOvr>
  <mc:AlternateContent xmlns:mc="http://schemas.openxmlformats.org/markup-compatibility/2006">
    <mc:Choice xmlns:p14="http://schemas.microsoft.com/office/powerpoint/2010/main" Requires="p14">
      <p:transition spd="slow" p14:dur="800">
        <p14:flythrough dir="ou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椭圆 23"/>
          <p:cNvSpPr/>
          <p:nvPr/>
        </p:nvSpPr>
        <p:spPr>
          <a:xfrm>
            <a:off x="4285386" y="2092504"/>
            <a:ext cx="579692" cy="5796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800" b="1" dirty="0" smtClean="0">
                <a:solidFill>
                  <a:schemeClr val="bg1"/>
                </a:solidFill>
              </a:rPr>
              <a:t>1</a:t>
            </a:r>
            <a:endParaRPr kumimoji="1" lang="zh-CN" altLang="en-US" sz="2800" b="1" dirty="0">
              <a:solidFill>
                <a:schemeClr val="bg1"/>
              </a:solidFill>
            </a:endParaRPr>
          </a:p>
        </p:txBody>
      </p:sp>
      <p:sp>
        <p:nvSpPr>
          <p:cNvPr id="25" name="椭圆 24"/>
          <p:cNvSpPr/>
          <p:nvPr/>
        </p:nvSpPr>
        <p:spPr>
          <a:xfrm>
            <a:off x="4294336" y="3030772"/>
            <a:ext cx="579692" cy="5796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800" b="1" dirty="0" smtClean="0">
                <a:solidFill>
                  <a:schemeClr val="bg1"/>
                </a:solidFill>
              </a:rPr>
              <a:t>2</a:t>
            </a:r>
            <a:endParaRPr kumimoji="1" lang="zh-CN" altLang="en-US" sz="2800" b="1" dirty="0">
              <a:solidFill>
                <a:schemeClr val="bg1"/>
              </a:solidFill>
            </a:endParaRPr>
          </a:p>
        </p:txBody>
      </p:sp>
      <p:sp>
        <p:nvSpPr>
          <p:cNvPr id="26" name="椭圆 25"/>
          <p:cNvSpPr/>
          <p:nvPr/>
        </p:nvSpPr>
        <p:spPr>
          <a:xfrm>
            <a:off x="4294336" y="3925759"/>
            <a:ext cx="579692" cy="57969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800" b="1" dirty="0" smtClean="0">
                <a:solidFill>
                  <a:schemeClr val="bg1"/>
                </a:solidFill>
              </a:rPr>
              <a:t>3</a:t>
            </a:r>
            <a:endParaRPr kumimoji="1" lang="zh-CN" altLang="en-US" sz="2800" b="1" dirty="0">
              <a:solidFill>
                <a:schemeClr val="bg1"/>
              </a:solidFill>
            </a:endParaRPr>
          </a:p>
        </p:txBody>
      </p:sp>
      <p:sp>
        <p:nvSpPr>
          <p:cNvPr id="27" name="椭圆 26"/>
          <p:cNvSpPr/>
          <p:nvPr/>
        </p:nvSpPr>
        <p:spPr>
          <a:xfrm>
            <a:off x="4285386" y="4758800"/>
            <a:ext cx="579692" cy="579692"/>
          </a:xfrm>
          <a:prstGeom prst="ellipse">
            <a:avLst/>
          </a:prstGeom>
          <a:solidFill>
            <a:schemeClr val="accent4">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800" b="1" dirty="0" smtClean="0">
                <a:solidFill>
                  <a:schemeClr val="bg1"/>
                </a:solidFill>
              </a:rPr>
              <a:t>4</a:t>
            </a:r>
            <a:endParaRPr kumimoji="1" lang="zh-CN" altLang="en-US" sz="2800" b="1" dirty="0">
              <a:solidFill>
                <a:schemeClr val="bg1"/>
              </a:solidFill>
            </a:endParaRPr>
          </a:p>
        </p:txBody>
      </p:sp>
      <p:sp>
        <p:nvSpPr>
          <p:cNvPr id="2" name="文本框 1"/>
          <p:cNvSpPr txBox="1"/>
          <p:nvPr/>
        </p:nvSpPr>
        <p:spPr>
          <a:xfrm>
            <a:off x="4954433" y="2936396"/>
            <a:ext cx="5262979" cy="769441"/>
          </a:xfrm>
          <a:prstGeom prst="rect">
            <a:avLst/>
          </a:prstGeom>
          <a:noFill/>
        </p:spPr>
        <p:txBody>
          <a:bodyPr wrap="none" rtlCol="0">
            <a:spAutoFit/>
          </a:bodyPr>
          <a:lstStyle/>
          <a:p>
            <a:r>
              <a:rPr lang="zh-CN" altLang="en-US" sz="4400" dirty="0">
                <a:solidFill>
                  <a:schemeClr val="bg2"/>
                </a:solidFill>
              </a:rPr>
              <a:t>网站优化及实施方案</a:t>
            </a:r>
            <a:endParaRPr lang="zh-CN" altLang="en-US" sz="4400" dirty="0">
              <a:solidFill>
                <a:schemeClr val="bg2"/>
              </a:solidFill>
            </a:endParaRPr>
          </a:p>
        </p:txBody>
      </p:sp>
      <p:sp>
        <p:nvSpPr>
          <p:cNvPr id="3" name="流程图: 联系 2"/>
          <p:cNvSpPr/>
          <p:nvPr/>
        </p:nvSpPr>
        <p:spPr>
          <a:xfrm>
            <a:off x="4296979" y="5591841"/>
            <a:ext cx="577049" cy="61818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Segoe UI Black" panose="020B0A02040204020203" pitchFamily="34" charset="0"/>
                <a:ea typeface="Segoe UI Black" panose="020B0A02040204020203" pitchFamily="34" charset="0"/>
                <a:cs typeface="Segoe UI Black" panose="020B0A02040204020203" pitchFamily="34" charset="0"/>
              </a:rPr>
              <a:t>5</a:t>
            </a:r>
            <a:endParaRPr lang="zh-CN" altLang="en-US" sz="2800" dirty="0">
              <a:latin typeface="Segoe UI Black" panose="020B0A02040204020203" pitchFamily="34" charset="0"/>
              <a:ea typeface="+mj-ea"/>
              <a:cs typeface="Segoe UI Black" panose="020B0A02040204020203" pitchFamily="34" charset="0"/>
            </a:endParaRPr>
          </a:p>
        </p:txBody>
      </p:sp>
      <p:sp>
        <p:nvSpPr>
          <p:cNvPr id="4" name="文本框 3"/>
          <p:cNvSpPr txBox="1"/>
          <p:nvPr/>
        </p:nvSpPr>
        <p:spPr>
          <a:xfrm>
            <a:off x="4954433" y="1962700"/>
            <a:ext cx="6597916" cy="769441"/>
          </a:xfrm>
          <a:prstGeom prst="rect">
            <a:avLst/>
          </a:prstGeom>
          <a:noFill/>
        </p:spPr>
        <p:txBody>
          <a:bodyPr wrap="square" rtlCol="0">
            <a:spAutoFit/>
          </a:bodyPr>
          <a:lstStyle/>
          <a:p>
            <a:r>
              <a:rPr lang="zh-CN" altLang="en-US" sz="4400" dirty="0" smtClean="0">
                <a:solidFill>
                  <a:schemeClr val="bg2"/>
                </a:solidFill>
              </a:rPr>
              <a:t>网站分析和具体工作</a:t>
            </a:r>
            <a:endParaRPr lang="zh-CN" altLang="en-US" sz="4400" dirty="0">
              <a:solidFill>
                <a:schemeClr val="bg2"/>
              </a:solidFill>
            </a:endParaRPr>
          </a:p>
        </p:txBody>
      </p:sp>
      <p:sp>
        <p:nvSpPr>
          <p:cNvPr id="5" name="文本框 4"/>
          <p:cNvSpPr txBox="1"/>
          <p:nvPr/>
        </p:nvSpPr>
        <p:spPr>
          <a:xfrm>
            <a:off x="4954433" y="3792986"/>
            <a:ext cx="2730321" cy="769441"/>
          </a:xfrm>
          <a:prstGeom prst="rect">
            <a:avLst/>
          </a:prstGeom>
          <a:noFill/>
        </p:spPr>
        <p:txBody>
          <a:bodyPr wrap="square" rtlCol="0">
            <a:spAutoFit/>
          </a:bodyPr>
          <a:lstStyle/>
          <a:p>
            <a:r>
              <a:rPr lang="zh-CN" altLang="en-US" sz="4400" dirty="0" smtClean="0">
                <a:solidFill>
                  <a:schemeClr val="bg2"/>
                </a:solidFill>
              </a:rPr>
              <a:t>推广</a:t>
            </a:r>
            <a:endParaRPr lang="zh-CN" altLang="en-US" sz="4400" dirty="0">
              <a:solidFill>
                <a:schemeClr val="bg2"/>
              </a:solidFill>
            </a:endParaRPr>
          </a:p>
        </p:txBody>
      </p:sp>
      <p:sp>
        <p:nvSpPr>
          <p:cNvPr id="6" name="文本框 5"/>
          <p:cNvSpPr txBox="1"/>
          <p:nvPr/>
        </p:nvSpPr>
        <p:spPr>
          <a:xfrm>
            <a:off x="4954433" y="4586599"/>
            <a:ext cx="3232597" cy="769441"/>
          </a:xfrm>
          <a:prstGeom prst="rect">
            <a:avLst/>
          </a:prstGeom>
          <a:noFill/>
        </p:spPr>
        <p:txBody>
          <a:bodyPr wrap="square" rtlCol="0">
            <a:spAutoFit/>
          </a:bodyPr>
          <a:lstStyle/>
          <a:p>
            <a:r>
              <a:rPr lang="zh-CN" altLang="en-US" sz="4400" dirty="0" smtClean="0">
                <a:solidFill>
                  <a:schemeClr val="bg2"/>
                </a:solidFill>
              </a:rPr>
              <a:t>预算</a:t>
            </a:r>
            <a:endParaRPr lang="zh-CN" altLang="en-US" sz="4400" dirty="0">
              <a:solidFill>
                <a:schemeClr val="bg2"/>
              </a:solidFill>
            </a:endParaRPr>
          </a:p>
        </p:txBody>
      </p:sp>
      <p:sp>
        <p:nvSpPr>
          <p:cNvPr id="28" name="文本框 27"/>
          <p:cNvSpPr txBox="1"/>
          <p:nvPr/>
        </p:nvSpPr>
        <p:spPr>
          <a:xfrm>
            <a:off x="4954433" y="5578159"/>
            <a:ext cx="4498594" cy="769441"/>
          </a:xfrm>
          <a:prstGeom prst="rect">
            <a:avLst/>
          </a:prstGeom>
          <a:noFill/>
        </p:spPr>
        <p:txBody>
          <a:bodyPr wrap="square" rtlCol="0">
            <a:spAutoFit/>
          </a:bodyPr>
          <a:lstStyle/>
          <a:p>
            <a:r>
              <a:rPr lang="zh-CN" altLang="en-US" sz="4400" dirty="0" smtClean="0">
                <a:solidFill>
                  <a:schemeClr val="bg2"/>
                </a:solidFill>
              </a:rPr>
              <a:t>优化目标及达成</a:t>
            </a:r>
            <a:endParaRPr lang="zh-CN" altLang="en-US" sz="4400" dirty="0">
              <a:solidFill>
                <a:schemeClr val="bg2"/>
              </a:solidFill>
            </a:endParaRPr>
          </a:p>
        </p:txBody>
      </p:sp>
    </p:spTree>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185634" y="2575775"/>
            <a:ext cx="4533363" cy="9144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smtClean="0"/>
              <a:t>网站分析</a:t>
            </a:r>
            <a:endParaRPr lang="zh-CN" altLang="en-US"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stretch>
            <a:fillRect/>
          </a:stretch>
        </p:blipFill>
        <p:spPr>
          <a:xfrm>
            <a:off x="624571" y="1004553"/>
            <a:ext cx="11228571" cy="1519706"/>
          </a:xfrm>
          <a:prstGeom prst="rect">
            <a:avLst/>
          </a:prstGeom>
        </p:spPr>
      </p:pic>
      <p:pic>
        <p:nvPicPr>
          <p:cNvPr id="10" name="图片 9"/>
          <p:cNvPicPr>
            <a:picLocks noChangeAspect="1"/>
          </p:cNvPicPr>
          <p:nvPr/>
        </p:nvPicPr>
        <p:blipFill>
          <a:blip r:embed="rId2"/>
          <a:stretch>
            <a:fillRect/>
          </a:stretch>
        </p:blipFill>
        <p:spPr>
          <a:xfrm>
            <a:off x="624571" y="2524259"/>
            <a:ext cx="11228571" cy="1519705"/>
          </a:xfrm>
          <a:prstGeom prst="rect">
            <a:avLst/>
          </a:prstGeom>
        </p:spPr>
      </p:pic>
      <p:pic>
        <p:nvPicPr>
          <p:cNvPr id="12" name="图片 11"/>
          <p:cNvPicPr>
            <a:picLocks noChangeAspect="1"/>
          </p:cNvPicPr>
          <p:nvPr/>
        </p:nvPicPr>
        <p:blipFill>
          <a:blip r:embed="rId3"/>
          <a:stretch>
            <a:fillRect/>
          </a:stretch>
        </p:blipFill>
        <p:spPr>
          <a:xfrm>
            <a:off x="624571" y="4043964"/>
            <a:ext cx="11228571" cy="197046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7758" y="920803"/>
            <a:ext cx="10676589" cy="5507990"/>
          </a:xfrm>
          <a:prstGeom prst="rect">
            <a:avLst/>
          </a:prstGeom>
          <a:solidFill>
            <a:schemeClr val="bg2"/>
          </a:solidFill>
        </p:spPr>
        <p:txBody>
          <a:bodyPr wrap="square" rtlCol="0">
            <a:spAutoFit/>
          </a:bodyPr>
          <a:lstStyle/>
          <a:p>
            <a:r>
              <a:rPr lang="en-US" altLang="zh-CN" sz="3200" dirty="0" err="1"/>
              <a:t>Seo</a:t>
            </a:r>
            <a:r>
              <a:rPr lang="zh-CN" altLang="zh-CN" sz="3200" dirty="0"/>
              <a:t>的个人网站，根据网站的定位去制定</a:t>
            </a:r>
            <a:r>
              <a:rPr lang="en-US" altLang="zh-CN" sz="3200" dirty="0" err="1"/>
              <a:t>seo</a:t>
            </a:r>
            <a:r>
              <a:rPr lang="zh-CN" altLang="zh-CN" sz="3200" dirty="0" smtClean="0"/>
              <a:t>目标</a:t>
            </a:r>
            <a:endParaRPr lang="en-US" altLang="zh-CN" sz="3200" dirty="0" smtClean="0"/>
          </a:p>
          <a:p>
            <a:r>
              <a:rPr lang="en-US" altLang="zh-CN" sz="3200" dirty="0" smtClean="0"/>
              <a:t>1.</a:t>
            </a:r>
            <a:r>
              <a:rPr lang="zh-CN" altLang="zh-CN" sz="3200" dirty="0" smtClean="0"/>
              <a:t>关键词</a:t>
            </a:r>
            <a:r>
              <a:rPr lang="zh-CN" altLang="zh-CN" sz="3200" dirty="0"/>
              <a:t>密度和</a:t>
            </a:r>
            <a:r>
              <a:rPr lang="zh-CN" altLang="zh-CN" sz="3200" dirty="0" smtClean="0"/>
              <a:t>指数</a:t>
            </a:r>
            <a:r>
              <a:rPr lang="zh-CN" altLang="en-US" sz="3200" dirty="0" smtClean="0"/>
              <a:t>不</a:t>
            </a:r>
            <a:r>
              <a:rPr lang="zh-CN" altLang="zh-CN" sz="3200" dirty="0" smtClean="0"/>
              <a:t>高</a:t>
            </a:r>
            <a:r>
              <a:rPr lang="zh-CN" altLang="en-US" sz="3200" dirty="0" smtClean="0"/>
              <a:t>，没有索引量</a:t>
            </a:r>
            <a:endParaRPr lang="en-US" altLang="zh-CN" sz="3200" dirty="0"/>
          </a:p>
          <a:p>
            <a:r>
              <a:rPr lang="en-US" altLang="zh-CN" sz="3200" dirty="0" smtClean="0"/>
              <a:t>2.</a:t>
            </a:r>
            <a:r>
              <a:rPr lang="zh-CN" altLang="zh-CN" sz="3200" dirty="0" smtClean="0"/>
              <a:t>网页内容</a:t>
            </a:r>
            <a:r>
              <a:rPr lang="zh-CN" altLang="en-US" sz="3200" dirty="0" smtClean="0"/>
              <a:t>少</a:t>
            </a:r>
            <a:endParaRPr lang="en-US" altLang="zh-CN" sz="3200" dirty="0" smtClean="0"/>
          </a:p>
          <a:p>
            <a:r>
              <a:rPr lang="en-US" altLang="zh-CN" sz="3200" dirty="0" smtClean="0"/>
              <a:t>3.</a:t>
            </a:r>
            <a:r>
              <a:rPr lang="zh-CN" altLang="zh-CN" sz="3200" dirty="0" smtClean="0"/>
              <a:t>站内外</a:t>
            </a:r>
            <a:r>
              <a:rPr lang="zh-CN" altLang="en-US" sz="3200" dirty="0" smtClean="0"/>
              <a:t>优化不够</a:t>
            </a:r>
            <a:endParaRPr lang="en-US" altLang="zh-CN" sz="3200" dirty="0" smtClean="0"/>
          </a:p>
          <a:p>
            <a:r>
              <a:rPr lang="en-US" altLang="zh-CN" sz="3200" dirty="0" smtClean="0"/>
              <a:t>4.</a:t>
            </a:r>
            <a:r>
              <a:rPr lang="zh-CN" altLang="zh-CN" sz="3200" dirty="0" smtClean="0"/>
              <a:t>刷</a:t>
            </a:r>
            <a:r>
              <a:rPr lang="zh-CN" altLang="zh-CN" sz="3200" dirty="0"/>
              <a:t>点击</a:t>
            </a:r>
            <a:r>
              <a:rPr lang="zh-CN" altLang="zh-CN" sz="3200" dirty="0" smtClean="0"/>
              <a:t>量</a:t>
            </a:r>
            <a:r>
              <a:rPr lang="zh-CN" altLang="en-US" sz="3200" dirty="0" smtClean="0"/>
              <a:t>不高</a:t>
            </a:r>
            <a:endParaRPr lang="en-US" altLang="zh-CN" sz="3200" dirty="0" smtClean="0"/>
          </a:p>
          <a:p>
            <a:r>
              <a:rPr lang="en-US" altLang="zh-CN" sz="3200" dirty="0" smtClean="0"/>
              <a:t>5.</a:t>
            </a:r>
            <a:r>
              <a:rPr lang="zh-CN" altLang="en-US" sz="3200" dirty="0" smtClean="0"/>
              <a:t>没有交换</a:t>
            </a:r>
            <a:r>
              <a:rPr lang="zh-CN" altLang="zh-CN" sz="3200" dirty="0" smtClean="0"/>
              <a:t>友情链接</a:t>
            </a:r>
            <a:endParaRPr lang="en-US" altLang="zh-CN" sz="3200" dirty="0" smtClean="0"/>
          </a:p>
          <a:p>
            <a:r>
              <a:rPr lang="en-US" altLang="zh-CN" sz="3200" dirty="0" smtClean="0"/>
              <a:t>6.</a:t>
            </a:r>
            <a:r>
              <a:rPr lang="zh-CN" altLang="en-US" sz="3200" dirty="0" smtClean="0"/>
              <a:t>没有</a:t>
            </a:r>
            <a:r>
              <a:rPr lang="zh-CN" altLang="zh-CN" sz="3200" dirty="0" smtClean="0"/>
              <a:t>发</a:t>
            </a:r>
            <a:r>
              <a:rPr lang="zh-CN" altLang="zh-CN" sz="3200" dirty="0"/>
              <a:t>外</a:t>
            </a:r>
            <a:r>
              <a:rPr lang="zh-CN" altLang="zh-CN" sz="3200" dirty="0" smtClean="0"/>
              <a:t>链</a:t>
            </a:r>
            <a:endParaRPr lang="en-US" altLang="zh-CN" sz="3200" dirty="0" smtClean="0"/>
          </a:p>
          <a:p>
            <a:r>
              <a:rPr lang="en-US" altLang="zh-CN" sz="3200" dirty="0" smtClean="0"/>
              <a:t>7.</a:t>
            </a:r>
            <a:r>
              <a:rPr lang="zh-CN" altLang="en-US" sz="3200" dirty="0" smtClean="0"/>
              <a:t>原创文章少</a:t>
            </a:r>
            <a:endParaRPr lang="en-US" altLang="zh-CN" sz="3200" dirty="0" smtClean="0"/>
          </a:p>
          <a:p>
            <a:r>
              <a:rPr lang="en-US" altLang="zh-CN" sz="3200" dirty="0" smtClean="0"/>
              <a:t>8.</a:t>
            </a:r>
            <a:r>
              <a:rPr lang="zh-CN" altLang="en-US" sz="3200" dirty="0" smtClean="0"/>
              <a:t>收录权重少</a:t>
            </a:r>
            <a:endParaRPr lang="zh-CN" altLang="en-US" sz="3200" dirty="0" smtClean="0"/>
          </a:p>
          <a:p>
            <a:r>
              <a:rPr lang="en-US" altLang="zh-CN" sz="3200" dirty="0" smtClean="0"/>
              <a:t>9.</a:t>
            </a:r>
            <a:r>
              <a:rPr lang="zh-CN" altLang="en-US" sz="3200" dirty="0" smtClean="0"/>
              <a:t>没有搜索栏目</a:t>
            </a:r>
            <a:endParaRPr lang="zh-CN" altLang="en-US" sz="3200" dirty="0" smtClean="0"/>
          </a:p>
          <a:p>
            <a:r>
              <a:rPr lang="en-US" altLang="zh-CN" sz="3200" dirty="0" smtClean="0"/>
              <a:t>10.</a:t>
            </a:r>
            <a:r>
              <a:rPr lang="zh-CN" altLang="en-US" sz="3200" dirty="0" smtClean="0"/>
              <a:t>关键词的指数少，收录低，就只有一个</a:t>
            </a:r>
            <a:endParaRPr lang="zh-CN" altLang="en-US" sz="3200" dirty="0" smtClean="0"/>
          </a:p>
        </p:txBody>
      </p:sp>
      <p:sp>
        <p:nvSpPr>
          <p:cNvPr id="4" name="文本框 3"/>
          <p:cNvSpPr txBox="1"/>
          <p:nvPr/>
        </p:nvSpPr>
        <p:spPr>
          <a:xfrm>
            <a:off x="226881" y="159944"/>
            <a:ext cx="2189409" cy="584775"/>
          </a:xfrm>
          <a:prstGeom prst="rect">
            <a:avLst/>
          </a:prstGeom>
          <a:solidFill>
            <a:schemeClr val="accent1"/>
          </a:solidFill>
        </p:spPr>
        <p:txBody>
          <a:bodyPr wrap="square" rtlCol="0">
            <a:spAutoFit/>
          </a:bodyPr>
          <a:lstStyle/>
          <a:p>
            <a:r>
              <a:rPr lang="zh-CN" altLang="en-US" sz="3200" dirty="0" smtClean="0">
                <a:solidFill>
                  <a:schemeClr val="bg2"/>
                </a:solidFill>
              </a:rPr>
              <a:t>网站分析</a:t>
            </a:r>
            <a:endParaRPr lang="zh-CN" altLang="en-US" sz="3200" dirty="0">
              <a:solidFill>
                <a:schemeClr val="bg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62884" y="969742"/>
            <a:ext cx="1957589" cy="584775"/>
          </a:xfrm>
          <a:prstGeom prst="rect">
            <a:avLst/>
          </a:prstGeom>
          <a:solidFill>
            <a:schemeClr val="accent1"/>
          </a:solidFill>
        </p:spPr>
        <p:txBody>
          <a:bodyPr wrap="square" rtlCol="0">
            <a:spAutoFit/>
          </a:bodyPr>
          <a:lstStyle/>
          <a:p>
            <a:r>
              <a:rPr lang="zh-CN" altLang="en-US" sz="3200" dirty="0" smtClean="0">
                <a:solidFill>
                  <a:schemeClr val="bg2"/>
                </a:solidFill>
              </a:rPr>
              <a:t>具体工作</a:t>
            </a:r>
            <a:endParaRPr lang="zh-CN" altLang="en-US" sz="3200" dirty="0">
              <a:solidFill>
                <a:schemeClr val="bg2"/>
              </a:solidFill>
            </a:endParaRPr>
          </a:p>
        </p:txBody>
      </p:sp>
      <p:sp>
        <p:nvSpPr>
          <p:cNvPr id="4" name="文本框 3"/>
          <p:cNvSpPr txBox="1"/>
          <p:nvPr/>
        </p:nvSpPr>
        <p:spPr>
          <a:xfrm>
            <a:off x="862884" y="1738649"/>
            <a:ext cx="10444767" cy="3721994"/>
          </a:xfrm>
          <a:prstGeom prst="rect">
            <a:avLst/>
          </a:prstGeom>
          <a:noFill/>
        </p:spPr>
        <p:txBody>
          <a:bodyPr wrap="square" rtlCol="0">
            <a:spAutoFit/>
          </a:bodyPr>
          <a:lstStyle/>
          <a:p>
            <a:endParaRPr lang="zh-CN" altLang="en-US" dirty="0"/>
          </a:p>
        </p:txBody>
      </p:sp>
      <p:sp>
        <p:nvSpPr>
          <p:cNvPr id="5" name="文本框 4"/>
          <p:cNvSpPr txBox="1"/>
          <p:nvPr/>
        </p:nvSpPr>
        <p:spPr>
          <a:xfrm>
            <a:off x="850006" y="1738649"/>
            <a:ext cx="10779618" cy="3970318"/>
          </a:xfrm>
          <a:prstGeom prst="rect">
            <a:avLst/>
          </a:prstGeom>
          <a:solidFill>
            <a:schemeClr val="bg2"/>
          </a:solidFill>
        </p:spPr>
        <p:txBody>
          <a:bodyPr wrap="square" rtlCol="0">
            <a:spAutoFit/>
          </a:bodyPr>
          <a:lstStyle/>
          <a:p>
            <a:r>
              <a:rPr lang="en-US" altLang="zh-CN" sz="2800" dirty="0"/>
              <a:t>1.SEO</a:t>
            </a:r>
            <a:r>
              <a:rPr lang="zh-CN" altLang="zh-CN" sz="2800" dirty="0"/>
              <a:t>目标的制定以及</a:t>
            </a:r>
            <a:r>
              <a:rPr lang="en-US" altLang="zh-CN" sz="2800" dirty="0"/>
              <a:t>SEO</a:t>
            </a:r>
            <a:r>
              <a:rPr lang="zh-CN" altLang="zh-CN" sz="2800" dirty="0"/>
              <a:t>整体策略规划，包括内容及链接策略等。</a:t>
            </a:r>
            <a:endParaRPr lang="zh-CN" altLang="zh-CN" sz="2800" dirty="0"/>
          </a:p>
          <a:p>
            <a:r>
              <a:rPr lang="en-US" altLang="zh-CN" sz="2800" dirty="0"/>
              <a:t>2.</a:t>
            </a:r>
            <a:r>
              <a:rPr lang="zh-CN" altLang="zh-CN" sz="2800" dirty="0"/>
              <a:t>内部任务及计划的制订和执行。</a:t>
            </a:r>
            <a:endParaRPr lang="zh-CN" altLang="zh-CN" sz="2800" dirty="0"/>
          </a:p>
          <a:p>
            <a:r>
              <a:rPr lang="en-US" altLang="zh-CN" sz="2800" dirty="0"/>
              <a:t>3.</a:t>
            </a:r>
            <a:r>
              <a:rPr lang="zh-CN" altLang="zh-CN" sz="2800" dirty="0"/>
              <a:t>根据定位目标的分析和关键词分析</a:t>
            </a:r>
            <a:endParaRPr lang="zh-CN" altLang="zh-CN" sz="2800" dirty="0"/>
          </a:p>
          <a:p>
            <a:r>
              <a:rPr lang="en-US" altLang="zh-CN" sz="2800" dirty="0"/>
              <a:t>4.</a:t>
            </a:r>
            <a:r>
              <a:rPr lang="zh-CN" altLang="zh-CN" sz="2800" dirty="0"/>
              <a:t>网站架构设计。</a:t>
            </a:r>
            <a:endParaRPr lang="zh-CN" altLang="zh-CN" sz="2800" dirty="0"/>
          </a:p>
          <a:p>
            <a:r>
              <a:rPr lang="en-US" altLang="zh-CN" sz="2800" dirty="0"/>
              <a:t>5.</a:t>
            </a:r>
            <a:r>
              <a:rPr lang="zh-CN" altLang="zh-CN" sz="2800" dirty="0"/>
              <a:t>标准制定，对公司网站的新建内容、</a:t>
            </a:r>
            <a:r>
              <a:rPr lang="en-US" altLang="zh-CN" sz="2800" dirty="0"/>
              <a:t>HTML</a:t>
            </a:r>
            <a:r>
              <a:rPr lang="zh-CN" altLang="zh-CN" sz="2800" dirty="0"/>
              <a:t>代码、页面优化都应该有内部规范。</a:t>
            </a:r>
            <a:r>
              <a:rPr lang="en-US" altLang="zh-CN" sz="2800" dirty="0"/>
              <a:t> </a:t>
            </a:r>
            <a:endParaRPr lang="zh-CN" altLang="zh-CN" sz="2800" dirty="0"/>
          </a:p>
          <a:p>
            <a:r>
              <a:rPr lang="en-US" altLang="zh-CN" sz="2800" dirty="0"/>
              <a:t>6.</a:t>
            </a:r>
            <a:r>
              <a:rPr lang="zh-CN" altLang="zh-CN" sz="2800" dirty="0"/>
              <a:t>数据监测和分析</a:t>
            </a:r>
            <a:endParaRPr lang="zh-CN" altLang="zh-CN" sz="2800" dirty="0"/>
          </a:p>
          <a:p>
            <a:r>
              <a:rPr lang="en-US" altLang="zh-CN" sz="2800" dirty="0"/>
              <a:t>7.</a:t>
            </a:r>
            <a:r>
              <a:rPr lang="zh-CN" altLang="zh-CN" sz="2800" dirty="0"/>
              <a:t>站群的布局</a:t>
            </a:r>
            <a:endParaRPr lang="zh-CN" altLang="zh-CN" sz="2800" dirty="0"/>
          </a:p>
          <a:p>
            <a:r>
              <a:rPr lang="en-US" altLang="zh-CN" sz="2800" dirty="0"/>
              <a:t> </a:t>
            </a:r>
            <a:endParaRPr lang="zh-CN" altLang="zh-CN"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7730" y="287161"/>
            <a:ext cx="1571222" cy="584775"/>
          </a:xfrm>
          <a:prstGeom prst="rect">
            <a:avLst/>
          </a:prstGeom>
          <a:solidFill>
            <a:schemeClr val="accent1"/>
          </a:solidFill>
        </p:spPr>
        <p:txBody>
          <a:bodyPr wrap="square" rtlCol="0">
            <a:spAutoFit/>
          </a:bodyPr>
          <a:lstStyle/>
          <a:p>
            <a:r>
              <a:rPr lang="zh-CN" altLang="en-US" sz="3200" dirty="0" smtClean="0">
                <a:solidFill>
                  <a:schemeClr val="bg2"/>
                </a:solidFill>
              </a:rPr>
              <a:t>关键词</a:t>
            </a:r>
            <a:endParaRPr lang="zh-CN" altLang="en-US" sz="3200" dirty="0">
              <a:solidFill>
                <a:schemeClr val="bg2"/>
              </a:solidFill>
            </a:endParaRPr>
          </a:p>
        </p:txBody>
      </p:sp>
      <p:sp>
        <p:nvSpPr>
          <p:cNvPr id="3" name="文本框 2"/>
          <p:cNvSpPr txBox="1"/>
          <p:nvPr/>
        </p:nvSpPr>
        <p:spPr>
          <a:xfrm>
            <a:off x="309094" y="1028083"/>
            <a:ext cx="10560675" cy="5293757"/>
          </a:xfrm>
          <a:prstGeom prst="rect">
            <a:avLst/>
          </a:prstGeom>
          <a:solidFill>
            <a:schemeClr val="bg2"/>
          </a:solidFill>
        </p:spPr>
        <p:txBody>
          <a:bodyPr wrap="square" rtlCol="0">
            <a:spAutoFit/>
          </a:bodyPr>
          <a:lstStyle/>
          <a:p>
            <a:pPr lvl="0"/>
            <a:r>
              <a:rPr lang="zh-CN" altLang="zh-CN" sz="2000" dirty="0">
                <a:solidFill>
                  <a:schemeClr val="accent2">
                    <a:lumMod val="75000"/>
                  </a:schemeClr>
                </a:solidFill>
              </a:rPr>
              <a:t>主关键词、关键词、长尾</a:t>
            </a:r>
            <a:r>
              <a:rPr lang="zh-CN" altLang="zh-CN" sz="2000" dirty="0" smtClean="0">
                <a:solidFill>
                  <a:schemeClr val="accent2">
                    <a:lumMod val="75000"/>
                  </a:schemeClr>
                </a:solidFill>
              </a:rPr>
              <a:t>关键词</a:t>
            </a:r>
            <a:endParaRPr lang="en-US" altLang="zh-CN" sz="2000" dirty="0" smtClean="0">
              <a:solidFill>
                <a:schemeClr val="accent2">
                  <a:lumMod val="75000"/>
                </a:schemeClr>
              </a:solidFill>
            </a:endParaRPr>
          </a:p>
          <a:p>
            <a:r>
              <a:rPr lang="zh-CN" altLang="zh-CN" sz="2000" dirty="0"/>
              <a:t>查找关键词，分析关键词密度也包括在百度和</a:t>
            </a:r>
            <a:r>
              <a:rPr lang="en-US" altLang="zh-CN" sz="2000" dirty="0"/>
              <a:t>360</a:t>
            </a:r>
            <a:r>
              <a:rPr lang="zh-CN" altLang="zh-CN" sz="2000" dirty="0"/>
              <a:t>里的密度，查找关键词在百度的指数、百度权重</a:t>
            </a:r>
            <a:r>
              <a:rPr lang="en-US" altLang="zh-CN" sz="2000" dirty="0"/>
              <a:t>                                                                                                                                                          </a:t>
            </a:r>
            <a:r>
              <a:rPr lang="zh-CN" altLang="zh-CN" sz="2000" dirty="0"/>
              <a:t>（百度工具查找）</a:t>
            </a:r>
            <a:endParaRPr lang="zh-CN" altLang="zh-CN" sz="2000" dirty="0"/>
          </a:p>
          <a:p>
            <a:r>
              <a:rPr lang="zh-CN" altLang="zh-CN" sz="2000" dirty="0"/>
              <a:t>目标</a:t>
            </a:r>
            <a:r>
              <a:rPr lang="zh-CN" altLang="zh-CN" sz="2000" dirty="0" smtClean="0"/>
              <a:t>关键词</a:t>
            </a:r>
            <a:r>
              <a:rPr lang="zh-CN" altLang="en-US" sz="2000" dirty="0" smtClean="0"/>
              <a:t>：</a:t>
            </a:r>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a:p>
          <a:p>
            <a:endParaRPr lang="en-US" altLang="zh-CN" sz="2000" dirty="0" smtClean="0"/>
          </a:p>
          <a:p>
            <a:r>
              <a:rPr lang="zh-CN" altLang="zh-CN" sz="2000" dirty="0" smtClean="0"/>
              <a:t>综合</a:t>
            </a:r>
            <a:r>
              <a:rPr lang="zh-CN" altLang="zh-CN" sz="2000" dirty="0"/>
              <a:t>考虑了关键词的搜索量、商业价值和竞争度等因素后，确定个人网站的目标关</a:t>
            </a:r>
            <a:endParaRPr lang="zh-CN" altLang="zh-CN" sz="2000" dirty="0"/>
          </a:p>
          <a:p>
            <a:r>
              <a:rPr lang="zh-CN" altLang="zh-CN" sz="2000" dirty="0"/>
              <a:t>键词为以下 </a:t>
            </a:r>
            <a:r>
              <a:rPr lang="en-US" altLang="zh-CN" sz="2000" dirty="0"/>
              <a:t>10</a:t>
            </a:r>
            <a:r>
              <a:rPr lang="zh-CN" altLang="zh-CN" sz="2000" dirty="0"/>
              <a:t>个：</a:t>
            </a:r>
            <a:endParaRPr lang="zh-CN" altLang="zh-CN" sz="2000" dirty="0"/>
          </a:p>
          <a:p>
            <a:r>
              <a:rPr lang="zh-CN" altLang="zh-CN" sz="2000" dirty="0">
                <a:solidFill>
                  <a:schemeClr val="accent5">
                    <a:lumMod val="90000"/>
                    <a:lumOff val="10000"/>
                  </a:schemeClr>
                </a:solidFill>
              </a:rPr>
              <a:t>时尚、潮流、风格、元素、女装、百搭、购物、衣橱、热销、搭配、</a:t>
            </a:r>
            <a:r>
              <a:rPr lang="zh-CN" altLang="zh-CN" sz="2000" dirty="0" smtClean="0">
                <a:solidFill>
                  <a:schemeClr val="accent5">
                    <a:lumMod val="90000"/>
                    <a:lumOff val="10000"/>
                  </a:schemeClr>
                </a:solidFill>
              </a:rPr>
              <a:t>体验</a:t>
            </a:r>
            <a:endParaRPr lang="en-US" altLang="zh-CN" sz="2000" dirty="0" smtClean="0">
              <a:solidFill>
                <a:schemeClr val="accent5">
                  <a:lumMod val="90000"/>
                  <a:lumOff val="10000"/>
                </a:schemeClr>
              </a:solidFill>
            </a:endParaRPr>
          </a:p>
          <a:p>
            <a:endParaRPr lang="zh-CN" altLang="zh-CN" sz="2000" dirty="0"/>
          </a:p>
          <a:p>
            <a:r>
              <a:rPr lang="en-US" altLang="zh-CN" sz="2000" dirty="0"/>
              <a:t> </a:t>
            </a:r>
            <a:endParaRPr lang="zh-CN" altLang="zh-CN" sz="2000" dirty="0"/>
          </a:p>
          <a:p>
            <a:endParaRPr lang="zh-CN" altLang="zh-CN" sz="2000" dirty="0"/>
          </a:p>
          <a:p>
            <a:pPr lvl="0"/>
            <a:endParaRPr lang="zh-CN" altLang="zh-CN" dirty="0">
              <a:solidFill>
                <a:schemeClr val="accent2">
                  <a:lumMod val="75000"/>
                </a:schemeClr>
              </a:solidFill>
            </a:endParaRPr>
          </a:p>
        </p:txBody>
      </p:sp>
      <p:pic>
        <p:nvPicPr>
          <p:cNvPr id="7" name="图片 6"/>
          <p:cNvPicPr/>
          <p:nvPr/>
        </p:nvPicPr>
        <p:blipFill>
          <a:blip r:embed="rId1"/>
          <a:stretch>
            <a:fillRect/>
          </a:stretch>
        </p:blipFill>
        <p:spPr>
          <a:xfrm>
            <a:off x="579550" y="2744478"/>
            <a:ext cx="5759469" cy="1144941"/>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4851" y="862885"/>
            <a:ext cx="3760631" cy="584775"/>
          </a:xfrm>
          <a:prstGeom prst="rect">
            <a:avLst/>
          </a:prstGeom>
          <a:solidFill>
            <a:schemeClr val="accent1"/>
          </a:solidFill>
        </p:spPr>
        <p:txBody>
          <a:bodyPr wrap="square" rtlCol="0">
            <a:spAutoFit/>
          </a:bodyPr>
          <a:lstStyle/>
          <a:p>
            <a:r>
              <a:rPr lang="zh-CN" altLang="en-US" sz="3200" dirty="0" smtClean="0">
                <a:solidFill>
                  <a:schemeClr val="bg2"/>
                </a:solidFill>
              </a:rPr>
              <a:t>首页标签</a:t>
            </a:r>
            <a:r>
              <a:rPr lang="en-US" altLang="zh-CN" sz="3200" dirty="0" smtClean="0">
                <a:solidFill>
                  <a:schemeClr val="bg2"/>
                </a:solidFill>
              </a:rPr>
              <a:t>(TDK)</a:t>
            </a:r>
            <a:endParaRPr lang="zh-CN" altLang="en-US" sz="3200" dirty="0">
              <a:solidFill>
                <a:schemeClr val="bg2"/>
              </a:solidFill>
            </a:endParaRPr>
          </a:p>
        </p:txBody>
      </p:sp>
      <p:sp>
        <p:nvSpPr>
          <p:cNvPr id="3" name="文本框 2"/>
          <p:cNvSpPr txBox="1"/>
          <p:nvPr/>
        </p:nvSpPr>
        <p:spPr>
          <a:xfrm>
            <a:off x="334851" y="1556385"/>
            <a:ext cx="11127346" cy="4893647"/>
          </a:xfrm>
          <a:prstGeom prst="rect">
            <a:avLst/>
          </a:prstGeom>
          <a:solidFill>
            <a:schemeClr val="bg2"/>
          </a:solidFill>
        </p:spPr>
        <p:txBody>
          <a:bodyPr wrap="square" rtlCol="0">
            <a:spAutoFit/>
          </a:bodyPr>
          <a:lstStyle/>
          <a:p>
            <a:r>
              <a:rPr lang="zh-CN" altLang="zh-CN" sz="2400" dirty="0"/>
              <a:t>围绕目标关键词和相关热门关键词做首页标签</a:t>
            </a:r>
            <a:r>
              <a:rPr lang="zh-CN" altLang="zh-CN" sz="2400" dirty="0" smtClean="0"/>
              <a:t>优化</a:t>
            </a:r>
            <a:endParaRPr lang="en-US" altLang="zh-CN" sz="2400" dirty="0" smtClean="0"/>
          </a:p>
          <a:p>
            <a:r>
              <a:rPr lang="en-US" altLang="zh-CN" sz="2400" dirty="0" smtClean="0"/>
              <a:t>title</a:t>
            </a:r>
            <a:endParaRPr lang="zh-CN" altLang="zh-CN" sz="2400" dirty="0"/>
          </a:p>
          <a:p>
            <a:r>
              <a:rPr lang="zh-CN" altLang="zh-CN" sz="2400" dirty="0"/>
              <a:t>时尚女装、购物新体验、新品热卖、</a:t>
            </a:r>
            <a:r>
              <a:rPr lang="en-US" altLang="zh-CN" sz="2400" dirty="0"/>
              <a:t>in</a:t>
            </a:r>
            <a:r>
              <a:rPr lang="zh-CN" altLang="zh-CN" sz="2400" dirty="0"/>
              <a:t>季潮搭、你的衣橱必备</a:t>
            </a:r>
            <a:endParaRPr lang="zh-CN" altLang="zh-CN" sz="2400" dirty="0"/>
          </a:p>
          <a:p>
            <a:r>
              <a:rPr lang="en-US" altLang="zh-CN" sz="2400" dirty="0"/>
              <a:t>keywords</a:t>
            </a:r>
            <a:endParaRPr lang="zh-CN" altLang="zh-CN" sz="2400" dirty="0"/>
          </a:p>
          <a:p>
            <a:r>
              <a:rPr lang="zh-CN" altLang="zh-CN" sz="2400" dirty="0"/>
              <a:t>时尚、潮流、风格、元素、女装、百搭、购物、衣橱、热销、搭配、体验</a:t>
            </a:r>
            <a:endParaRPr lang="zh-CN" altLang="zh-CN" sz="2400" dirty="0"/>
          </a:p>
          <a:p>
            <a:r>
              <a:rPr lang="en-US" altLang="zh-CN" sz="2400" dirty="0"/>
              <a:t>description</a:t>
            </a:r>
            <a:endParaRPr lang="zh-CN" altLang="zh-CN" sz="2400" dirty="0"/>
          </a:p>
          <a:p>
            <a:r>
              <a:rPr lang="zh-CN" altLang="zh-CN" sz="2400" dirty="0"/>
              <a:t>时尚女装网站，时尚搭配，为你在一年四季穿衣搭配提供最时尚最前沿的流行时尚资讯，掌握服装搭配技巧，了解当前最流行服饰搭配，提供时尚奢侈品资讯报道，品牌动态，购物交流等服务时尚服装搭配频道提供最新流行服装搭配图片和服饰搭配技巧，包含街拍服装搭配，日韩服装搭配，欧美服饰搭配，穿衣搭配达人，服装色彩的搭配，非主流服装搭配</a:t>
            </a:r>
            <a:r>
              <a:rPr lang="en-US" altLang="zh-CN" sz="2400" dirty="0"/>
              <a:t>...</a:t>
            </a:r>
            <a:r>
              <a:rPr lang="zh-CN" altLang="zh-CN" sz="2400" dirty="0"/>
              <a:t>最新最潮的单品推荐</a:t>
            </a:r>
            <a:r>
              <a:rPr lang="en-US" altLang="zh-CN" sz="2400" dirty="0"/>
              <a:t>,</a:t>
            </a:r>
            <a:r>
              <a:rPr lang="zh-CN" altLang="zh-CN" sz="2400" dirty="0"/>
              <a:t>坚持做高品质的女装，提供着装更多的选择空间；从产品中体现态度，用匠心打造品牌。</a:t>
            </a:r>
            <a:endParaRPr lang="zh-CN" altLang="zh-CN" sz="2400" dirty="0"/>
          </a:p>
          <a:p>
            <a:r>
              <a:rPr lang="en-US" altLang="zh-CN" sz="2400" dirty="0"/>
              <a:t> </a:t>
            </a:r>
            <a:endParaRPr lang="zh-CN" altLang="zh-C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74265" y="2640170"/>
            <a:ext cx="7147774" cy="1015663"/>
          </a:xfrm>
          <a:prstGeom prst="rect">
            <a:avLst/>
          </a:prstGeom>
          <a:solidFill>
            <a:schemeClr val="accent1"/>
          </a:solidFill>
        </p:spPr>
        <p:txBody>
          <a:bodyPr wrap="square" rtlCol="0">
            <a:spAutoFit/>
          </a:bodyPr>
          <a:lstStyle/>
          <a:p>
            <a:r>
              <a:rPr lang="zh-CN" altLang="en-US" sz="6000" dirty="0" smtClean="0">
                <a:solidFill>
                  <a:schemeClr val="bg2">
                    <a:lumMod val="90000"/>
                  </a:schemeClr>
                </a:solidFill>
              </a:rPr>
              <a:t>网站优化及实施方案</a:t>
            </a:r>
            <a:endParaRPr lang="zh-CN" altLang="en-US" sz="6000" dirty="0">
              <a:solidFill>
                <a:schemeClr val="bg2">
                  <a:lumMod val="90000"/>
                </a:schemeClr>
              </a:solidFill>
            </a:endParaRPr>
          </a:p>
        </p:txBody>
      </p:sp>
    </p:spTree>
  </p:cSld>
  <p:clrMapOvr>
    <a:masterClrMapping/>
  </p:clrMapOvr>
</p:sld>
</file>

<file path=ppt/theme/theme1.xml><?xml version="1.0" encoding="utf-8"?>
<a:theme xmlns:a="http://schemas.openxmlformats.org/drawingml/2006/main" name="Office 主题">
  <a:themeElements>
    <a:clrScheme name="自定义 33">
      <a:dk1>
        <a:srgbClr val="000000"/>
      </a:dk1>
      <a:lt1>
        <a:srgbClr val="FFFFFF"/>
      </a:lt1>
      <a:dk2>
        <a:srgbClr val="000000"/>
      </a:dk2>
      <a:lt2>
        <a:srgbClr val="FEFEFE"/>
      </a:lt2>
      <a:accent1>
        <a:srgbClr val="F17700"/>
      </a:accent1>
      <a:accent2>
        <a:srgbClr val="DC2144"/>
      </a:accent2>
      <a:accent3>
        <a:srgbClr val="71CAE0"/>
      </a:accent3>
      <a:accent4>
        <a:srgbClr val="112D43"/>
      </a:accent4>
      <a:accent5>
        <a:srgbClr val="050F25"/>
      </a:accent5>
      <a:accent6>
        <a:srgbClr val="162D4E"/>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教育行业年终总结模板</Template>
  <TotalTime>0</TotalTime>
  <Words>2452</Words>
  <Application>WPS 演示</Application>
  <PresentationFormat>宽屏</PresentationFormat>
  <Paragraphs>165</Paragraphs>
  <Slides>19</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19</vt:i4>
      </vt:variant>
    </vt:vector>
  </HeadingPairs>
  <TitlesOfParts>
    <vt:vector size="31" baseType="lpstr">
      <vt:lpstr>Arial</vt:lpstr>
      <vt:lpstr>宋体</vt:lpstr>
      <vt:lpstr>Wingdings</vt:lpstr>
      <vt:lpstr>Arial</vt:lpstr>
      <vt:lpstr>Century Gothic</vt:lpstr>
      <vt:lpstr>微软雅黑</vt:lpstr>
      <vt:lpstr>Segoe UI Black</vt:lpstr>
      <vt:lpstr>Segoe Print</vt:lpstr>
      <vt:lpstr>Arial Unicode MS</vt:lpstr>
      <vt:lpstr>Calibri</vt:lpstr>
      <vt:lpstr>Segoe UI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koukou chen</dc:creator>
  <cp:lastModifiedBy>Administrator</cp:lastModifiedBy>
  <cp:revision>22</cp:revision>
  <dcterms:created xsi:type="dcterms:W3CDTF">2017-10-29T10:09:00Z</dcterms:created>
  <dcterms:modified xsi:type="dcterms:W3CDTF">2017-10-30T09:28:17Z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2052-10.1.0.6690</vt:lpwstr>
  </property>
</Properties>
</file>